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1" r:id="rId2"/>
    <p:sldId id="298" r:id="rId3"/>
    <p:sldId id="286" r:id="rId4"/>
    <p:sldId id="273" r:id="rId5"/>
    <p:sldId id="278" r:id="rId6"/>
    <p:sldId id="299" r:id="rId7"/>
    <p:sldId id="301" r:id="rId8"/>
    <p:sldId id="305" r:id="rId9"/>
    <p:sldId id="306" r:id="rId10"/>
    <p:sldId id="303" r:id="rId11"/>
    <p:sldId id="302" r:id="rId12"/>
    <p:sldId id="291" r:id="rId13"/>
    <p:sldId id="295" r:id="rId14"/>
    <p:sldId id="296" r:id="rId15"/>
    <p:sldId id="297" r:id="rId16"/>
    <p:sldId id="276" r:id="rId17"/>
    <p:sldId id="277" r:id="rId18"/>
    <p:sldId id="279" r:id="rId19"/>
    <p:sldId id="280" r:id="rId20"/>
    <p:sldId id="282" r:id="rId21"/>
    <p:sldId id="281" r:id="rId22"/>
    <p:sldId id="283" r:id="rId23"/>
    <p:sldId id="284" r:id="rId24"/>
    <p:sldId id="285" r:id="rId25"/>
    <p:sldId id="287" r:id="rId26"/>
    <p:sldId id="288" r:id="rId27"/>
    <p:sldId id="289" r:id="rId28"/>
    <p:sldId id="290" r:id="rId29"/>
    <p:sldId id="304" r:id="rId30"/>
    <p:sldId id="300" r:id="rId31"/>
    <p:sldId id="292" r:id="rId32"/>
    <p:sldId id="272"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808080"/>
    <a:srgbClr val="66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558"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AFE2C-5007-4057-8DFB-EC24DF7E4136}" type="datetimeFigureOut">
              <a:rPr lang="fr-FR" smtClean="0"/>
              <a:pPr/>
              <a:t>22/12/2012</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5FE0B-B3A6-4AF6-B265-A109385ED237}"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p:spPr>
        <p:txBody>
          <a:bodyPr/>
          <a:lstStyle/>
          <a:p>
            <a:endParaRPr lang="fr-FR" smtClean="0"/>
          </a:p>
        </p:txBody>
      </p:sp>
      <p:sp>
        <p:nvSpPr>
          <p:cNvPr id="25604" name="Espace réservé du numéro de diapositive 3"/>
          <p:cNvSpPr>
            <a:spLocks noGrp="1"/>
          </p:cNvSpPr>
          <p:nvPr>
            <p:ph type="sldNum" sz="quarter" idx="5"/>
          </p:nvPr>
        </p:nvSpPr>
        <p:spPr>
          <a:noFill/>
        </p:spPr>
        <p:txBody>
          <a:bodyPr/>
          <a:lstStyle/>
          <a:p>
            <a:fld id="{FFC7B6F6-2E4F-4BC9-BEBA-A427B2015A82}" type="slidenum">
              <a:rPr lang="fr-FR" smtClean="0"/>
              <a:pPr/>
              <a:t>13</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p:spPr>
        <p:txBody>
          <a:bodyPr/>
          <a:lstStyle/>
          <a:p>
            <a:endParaRPr lang="fr-FR" smtClean="0"/>
          </a:p>
        </p:txBody>
      </p:sp>
      <p:sp>
        <p:nvSpPr>
          <p:cNvPr id="26628" name="Espace réservé du numéro de diapositive 3"/>
          <p:cNvSpPr>
            <a:spLocks noGrp="1"/>
          </p:cNvSpPr>
          <p:nvPr>
            <p:ph type="sldNum" sz="quarter" idx="5"/>
          </p:nvPr>
        </p:nvSpPr>
        <p:spPr>
          <a:noFill/>
        </p:spPr>
        <p:txBody>
          <a:bodyPr/>
          <a:lstStyle/>
          <a:p>
            <a:fld id="{4261970B-0707-4BC8-A207-4E5138F7AFC2}" type="slidenum">
              <a:rPr lang="fr-FR" smtClean="0"/>
              <a:pPr/>
              <a:t>14</a:t>
            </a:fld>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p:spPr>
        <p:txBody>
          <a:bodyPr/>
          <a:lstStyle/>
          <a:p>
            <a:endParaRPr lang="fr-FR" smtClean="0"/>
          </a:p>
        </p:txBody>
      </p:sp>
      <p:sp>
        <p:nvSpPr>
          <p:cNvPr id="27652" name="Espace réservé du numéro de diapositive 3"/>
          <p:cNvSpPr>
            <a:spLocks noGrp="1"/>
          </p:cNvSpPr>
          <p:nvPr>
            <p:ph type="sldNum" sz="quarter" idx="5"/>
          </p:nvPr>
        </p:nvSpPr>
        <p:spPr>
          <a:noFill/>
        </p:spPr>
        <p:txBody>
          <a:bodyPr/>
          <a:lstStyle/>
          <a:p>
            <a:fld id="{0EF4ACB5-3953-4FED-BC00-F9893BAFCC51}" type="slidenum">
              <a:rPr lang="fr-FR" smtClean="0"/>
              <a:pPr/>
              <a:t>15</a:t>
            </a:fld>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17</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18</a:t>
            </a:fld>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19</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20</a:t>
            </a:fld>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21</a:t>
            </a:fld>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22</a:t>
            </a:fld>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23</a:t>
            </a:fld>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24</a:t>
            </a:fld>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25</a:t>
            </a:fld>
            <a:endParaRPr lang="fr-F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26</a:t>
            </a:fld>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27</a:t>
            </a:fld>
            <a:endParaRPr lang="fr-F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28</a:t>
            </a:fld>
            <a:endParaRPr lang="fr-F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29</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3</a:t>
            </a:fld>
            <a:endParaRPr 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30</a:t>
            </a:fld>
            <a:endParaRPr lang="fr-F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31</a:t>
            </a:fld>
            <a:endParaRPr lang="fr-F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32</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2653832"/>
          </a:xfrm>
        </p:spPr>
        <p:txBody>
          <a:bodyPr anchor="t" anchorCtr="0"/>
          <a:lstStyle>
            <a:lvl1pPr>
              <a:lnSpc>
                <a:spcPts val="3800"/>
              </a:lnSpc>
              <a:defRPr sz="2800" b="0" cap="all" baseline="0">
                <a:solidFill>
                  <a:srgbClr val="666666"/>
                </a:solidFil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4509120"/>
            <a:ext cx="4788464" cy="1224136"/>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2"/>
            <a:ext cx="1450504" cy="365125"/>
          </a:xfrm>
        </p:spPr>
        <p:txBody>
          <a:bodyPr/>
          <a:lstStyle/>
          <a:p>
            <a:fld id="{215806A7-BCCE-4741-AB47-7A26318FFE5F}" type="datetime4">
              <a:rPr lang="fr-FR" smtClean="0"/>
              <a:pPr/>
              <a:t>22 décembre 2012</a:t>
            </a:fld>
            <a:endParaRPr lang="fr-FR" dirty="0"/>
          </a:p>
        </p:txBody>
      </p:sp>
      <p:sp>
        <p:nvSpPr>
          <p:cNvPr id="12" name="Espace réservé du numéro de diapositive 11"/>
          <p:cNvSpPr>
            <a:spLocks noGrp="1"/>
          </p:cNvSpPr>
          <p:nvPr>
            <p:ph type="sldNum" sz="quarter" idx="15"/>
          </p:nvPr>
        </p:nvSpPr>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3" name="Espace réservé du pied de page 12"/>
          <p:cNvSpPr>
            <a:spLocks noGrp="1"/>
          </p:cNvSpPr>
          <p:nvPr>
            <p:ph type="ftr" sz="quarter" idx="16"/>
          </p:nvPr>
        </p:nvSpPr>
        <p:spPr>
          <a:xfrm>
            <a:off x="5436096" y="6305192"/>
            <a:ext cx="2555448" cy="365125"/>
          </a:xfrm>
        </p:spPr>
        <p:txBody>
          <a:bodyPr/>
          <a:lstStyle>
            <a:lvl1pPr>
              <a:defRPr>
                <a:solidFill>
                  <a:schemeClr val="bg1"/>
                </a:solidFill>
              </a:defRPr>
            </a:lvl1pPr>
          </a:lstStyle>
          <a:p>
            <a:r>
              <a:rPr lang="fr-FR" dirty="0" smtClean="0"/>
              <a:t>CEA | 10 AVRIL 2012</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print"/>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7" name="Espace réservé du numéro de diapositive 6"/>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fr-FR" dirty="0" smtClean="0"/>
              <a:t>CEA | 10 AVRIL 2012</a:t>
            </a:r>
            <a:endParaRPr lang="fr-FR" dirty="0"/>
          </a:p>
        </p:txBody>
      </p:sp>
      <p:sp>
        <p:nvSpPr>
          <p:cNvPr id="17" name="Espace réservé du contenu 15"/>
          <p:cNvSpPr>
            <a:spLocks noGrp="1"/>
          </p:cNvSpPr>
          <p:nvPr>
            <p:ph sz="quarter" idx="15"/>
          </p:nvPr>
        </p:nvSpPr>
        <p:spPr>
          <a:xfrm>
            <a:off x="378000" y="836613"/>
            <a:ext cx="8460000" cy="51847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arte">
    <p:spTree>
      <p:nvGrpSpPr>
        <p:cNvPr id="1" name=""/>
        <p:cNvGrpSpPr/>
        <p:nvPr/>
      </p:nvGrpSpPr>
      <p:grpSpPr>
        <a:xfrm>
          <a:off x="0" y="0"/>
          <a:ext cx="0" cy="0"/>
          <a:chOff x="0" y="0"/>
          <a:chExt cx="0" cy="0"/>
        </a:xfrm>
      </p:grpSpPr>
      <p:pic>
        <p:nvPicPr>
          <p:cNvPr id="10" name="Image 9" descr="carte.png"/>
          <p:cNvPicPr>
            <a:picLocks noChangeAspect="1"/>
          </p:cNvPicPr>
          <p:nvPr userDrawn="1"/>
        </p:nvPicPr>
        <p:blipFill>
          <a:blip r:embed="rId2" cstate="print"/>
          <a:stretch>
            <a:fillRect/>
          </a:stretch>
        </p:blipFill>
        <p:spPr>
          <a:xfrm>
            <a:off x="376486" y="846237"/>
            <a:ext cx="8460000" cy="4156911"/>
          </a:xfrm>
          <a:prstGeom prst="rect">
            <a:avLst/>
          </a:prstGeom>
        </p:spPr>
      </p:pic>
      <p:pic>
        <p:nvPicPr>
          <p:cNvPr id="9" name="Image 8" descr="bandeau_page_carte.png"/>
          <p:cNvPicPr>
            <a:picLocks noChangeAspect="1"/>
          </p:cNvPicPr>
          <p:nvPr userDrawn="1"/>
        </p:nvPicPr>
        <p:blipFill>
          <a:blip r:embed="rId3" cstate="print"/>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7" name="Espace réservé du numéro de diapositive 6"/>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fr-FR" dirty="0" smtClean="0"/>
              <a:t>CEA | 10 AVRIL 2012</a:t>
            </a:r>
            <a:endParaRPr lang="fr-FR" dirty="0"/>
          </a:p>
        </p:txBody>
      </p:sp>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pic>
        <p:nvPicPr>
          <p:cNvPr id="7" name="Image 6" descr="bandeau_dernière.png"/>
          <p:cNvPicPr>
            <a:picLocks noChangeAspect="1"/>
          </p:cNvPicPr>
          <p:nvPr userDrawn="1"/>
        </p:nvPicPr>
        <p:blipFill>
          <a:blip r:embed="rId3" cstate="print"/>
          <a:srcRect b="15350"/>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0" b="0" cap="none" baseline="0">
                <a:solidFill>
                  <a:schemeClr val="bg2"/>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11" name="Espace réservé du numéro de diapositive 10"/>
          <p:cNvSpPr>
            <a:spLocks noGrp="1"/>
          </p:cNvSpPr>
          <p:nvPr>
            <p:ph type="sldNum" sz="quarter" idx="11"/>
          </p:nvPr>
        </p:nvSpPr>
        <p:spPr>
          <a:xfrm>
            <a:off x="576000" y="5445224"/>
            <a:ext cx="1118696" cy="365125"/>
          </a:xfrm>
        </p:spPr>
        <p:txBody>
          <a:bodyPr/>
          <a:lstStyle>
            <a:lvl1pPr algn="l">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a:xfrm>
            <a:off x="576000" y="5877272"/>
            <a:ext cx="2664296" cy="365125"/>
          </a:xfrm>
        </p:spPr>
        <p:txBody>
          <a:bodyPr/>
          <a:lstStyle>
            <a:lvl1pPr algn="l">
              <a:defRPr>
                <a:solidFill>
                  <a:schemeClr val="bg1"/>
                </a:solidFill>
              </a:defRPr>
            </a:lvl1pPr>
          </a:lstStyle>
          <a:p>
            <a:r>
              <a:rPr lang="fr-FR" dirty="0" smtClean="0"/>
              <a:t>CEA | 10 AVRIL 2012</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2" name="Espace réservé pour une image  11"/>
          <p:cNvSpPr>
            <a:spLocks noGrp="1"/>
          </p:cNvSpPr>
          <p:nvPr>
            <p:ph type="pic" sz="quarter" idx="14" hasCustomPrompt="1"/>
          </p:nvPr>
        </p:nvSpPr>
        <p:spPr>
          <a:xfrm>
            <a:off x="3311999" y="3311999"/>
            <a:ext cx="5832000" cy="2124000"/>
          </a:xfrm>
          <a:solidFill>
            <a:srgbClr val="666666"/>
          </a:solidFill>
        </p:spPr>
        <p:txBody>
          <a:bodyPr anchor="ctr"/>
          <a:lstStyle>
            <a:lvl1pPr marL="0" indent="0" algn="ctr">
              <a:defRPr sz="1200">
                <a:solidFill>
                  <a:schemeClr val="bg1"/>
                </a:solidFill>
              </a:defRPr>
            </a:lvl1pPr>
          </a:lstStyle>
          <a:p>
            <a:r>
              <a:rPr lang="fr-FR" dirty="0" smtClean="0"/>
              <a:t> Visuel</a:t>
            </a:r>
            <a:endParaRPr lang="fr-FR" dirty="0"/>
          </a:p>
        </p:txBody>
      </p:sp>
      <p:sp>
        <p:nvSpPr>
          <p:cNvPr id="13" name="Espace réservé de la date 12"/>
          <p:cNvSpPr>
            <a:spLocks noGrp="1"/>
          </p:cNvSpPr>
          <p:nvPr>
            <p:ph type="dt" sz="half" idx="15"/>
          </p:nvPr>
        </p:nvSpPr>
        <p:spPr>
          <a:xfrm>
            <a:off x="3960000" y="6305192"/>
            <a:ext cx="1450504" cy="365125"/>
          </a:xfrm>
        </p:spPr>
        <p:txBody>
          <a:bodyPr/>
          <a:lstStyle/>
          <a:p>
            <a:fld id="{543FF7CE-97EC-4586-B3DF-51FAF4B33A99}" type="datetime4">
              <a:rPr lang="fr-FR" smtClean="0"/>
              <a:pPr/>
              <a:t>22 décembre 2012</a:t>
            </a:fld>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5" name="Espace réservé du pied de page 14"/>
          <p:cNvSpPr>
            <a:spLocks noGrp="1"/>
          </p:cNvSpPr>
          <p:nvPr>
            <p:ph type="ftr" sz="quarter" idx="17"/>
          </p:nvPr>
        </p:nvSpPr>
        <p:spPr>
          <a:xfrm>
            <a:off x="5436096" y="6305192"/>
            <a:ext cx="2555448" cy="365125"/>
          </a:xfrm>
        </p:spPr>
        <p:txBody>
          <a:bodyPr/>
          <a:lstStyle>
            <a:lvl1pPr>
              <a:defRPr>
                <a:solidFill>
                  <a:schemeClr val="bg1"/>
                </a:solidFill>
              </a:defRPr>
            </a:lvl1pPr>
          </a:lstStyle>
          <a:p>
            <a:r>
              <a:rPr lang="fr-FR" dirty="0" smtClean="0"/>
              <a:t>CEA | 10 AVRIL 2012</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3 visuels">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4" name="Espace réservé de la date 13"/>
          <p:cNvSpPr>
            <a:spLocks noGrp="1"/>
          </p:cNvSpPr>
          <p:nvPr>
            <p:ph type="dt" sz="half" idx="17"/>
          </p:nvPr>
        </p:nvSpPr>
        <p:spPr>
          <a:xfrm>
            <a:off x="3960000" y="6305192"/>
            <a:ext cx="1450504" cy="365125"/>
          </a:xfrm>
        </p:spPr>
        <p:txBody>
          <a:bodyPr/>
          <a:lstStyle/>
          <a:p>
            <a:fld id="{543FF7CE-97EC-4586-B3DF-51FAF4B33A99}" type="datetime4">
              <a:rPr lang="fr-FR" smtClean="0"/>
              <a:pPr/>
              <a:t>22 décembre 2012</a:t>
            </a:fld>
            <a:endParaRPr lang="fr-FR" dirty="0"/>
          </a:p>
        </p:txBody>
      </p:sp>
      <p:sp>
        <p:nvSpPr>
          <p:cNvPr id="15" name="Espace réservé du numéro de diapositive 14"/>
          <p:cNvSpPr>
            <a:spLocks noGrp="1"/>
          </p:cNvSpPr>
          <p:nvPr>
            <p:ph type="sldNum" sz="quarter" idx="18"/>
          </p:nvPr>
        </p:nvSpPr>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6" name="Espace réservé du pied de page 15"/>
          <p:cNvSpPr>
            <a:spLocks noGrp="1"/>
          </p:cNvSpPr>
          <p:nvPr>
            <p:ph type="ftr" sz="quarter" idx="19"/>
          </p:nvPr>
        </p:nvSpPr>
        <p:spPr>
          <a:xfrm>
            <a:off x="5436096" y="6305192"/>
            <a:ext cx="2555448" cy="365125"/>
          </a:xfrm>
        </p:spPr>
        <p:txBody>
          <a:bodyPr/>
          <a:lstStyle>
            <a:lvl1pPr>
              <a:defRPr>
                <a:solidFill>
                  <a:schemeClr val="bg1"/>
                </a:solidFill>
              </a:defRPr>
            </a:lvl1pPr>
          </a:lstStyle>
          <a:p>
            <a:r>
              <a:rPr lang="fr-FR" dirty="0" smtClean="0"/>
              <a:t>CEA | 10 AVRIL 2012</a:t>
            </a:r>
            <a:endParaRPr lang="fr-FR" dirty="0"/>
          </a:p>
        </p:txBody>
      </p:sp>
      <p:sp>
        <p:nvSpPr>
          <p:cNvPr id="21" name="Espace réservé du contenu 20"/>
          <p:cNvSpPr>
            <a:spLocks noGrp="1"/>
          </p:cNvSpPr>
          <p:nvPr>
            <p:ph sz="quarter" idx="20" hasCustomPrompt="1"/>
          </p:nvPr>
        </p:nvSpPr>
        <p:spPr>
          <a:xfrm>
            <a:off x="3312000" y="3312000"/>
            <a:ext cx="1944000" cy="2124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2" name="Espace réservé du contenu 20"/>
          <p:cNvSpPr>
            <a:spLocks noGrp="1"/>
          </p:cNvSpPr>
          <p:nvPr>
            <p:ph sz="quarter" idx="21" hasCustomPrompt="1"/>
          </p:nvPr>
        </p:nvSpPr>
        <p:spPr>
          <a:xfrm>
            <a:off x="5256000" y="3312000"/>
            <a:ext cx="1944000" cy="21240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3" name="Espace réservé du contenu 20"/>
          <p:cNvSpPr>
            <a:spLocks noGrp="1"/>
          </p:cNvSpPr>
          <p:nvPr>
            <p:ph sz="quarter" idx="22" hasCustomPrompt="1"/>
          </p:nvPr>
        </p:nvSpPr>
        <p:spPr>
          <a:xfrm>
            <a:off x="7200000" y="3312000"/>
            <a:ext cx="1944000" cy="21240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3672000" y="260649"/>
            <a:ext cx="5292488" cy="1584176"/>
          </a:xfrm>
        </p:spPr>
        <p:txBody>
          <a:bodyPr anchor="t" anchorCtr="0"/>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7" name="Espace réservé de la date 6"/>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8" name="Espace réservé du numéro de diapositive 7"/>
          <p:cNvSpPr>
            <a:spLocks noGrp="1"/>
          </p:cNvSpPr>
          <p:nvPr>
            <p:ph type="sldNum" sz="quarter" idx="11"/>
          </p:nvPr>
        </p:nvSpPr>
        <p:spPr>
          <a:xfrm>
            <a:off x="576000" y="5877272"/>
            <a:ext cx="2699856" cy="365125"/>
          </a:xfrm>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9" name="Espace réservé du pied de page 8"/>
          <p:cNvSpPr>
            <a:spLocks noGrp="1"/>
          </p:cNvSpPr>
          <p:nvPr>
            <p:ph type="ftr" sz="quarter" idx="12"/>
          </p:nvPr>
        </p:nvSpPr>
        <p:spPr>
          <a:xfrm>
            <a:off x="576000" y="5445224"/>
            <a:ext cx="2699856" cy="365125"/>
          </a:xfrm>
        </p:spPr>
        <p:txBody>
          <a:bodyPr/>
          <a:lstStyle>
            <a:lvl1pPr>
              <a:defRPr>
                <a:solidFill>
                  <a:schemeClr val="bg1"/>
                </a:solidFill>
              </a:defRPr>
            </a:lvl1pPr>
          </a:lstStyle>
          <a:p>
            <a:pPr algn="l"/>
            <a:r>
              <a:rPr lang="fr-FR" dirty="0" smtClean="0"/>
              <a:t>CEA | 10 AVRIL 2012</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nSpc>
                <a:spcPts val="2800"/>
              </a:lnSpc>
              <a:buFont typeface="Arial" pitchFamily="34" charset="0"/>
              <a:buNone/>
              <a:tabLst>
                <a:tab pos="8077200" algn="r"/>
              </a:tabLst>
              <a:defRPr sz="2200"/>
            </a:lvl2pPr>
            <a:lvl3pPr marL="361950" indent="0">
              <a:lnSpc>
                <a:spcPts val="2800"/>
              </a:lnSpc>
              <a:buFont typeface="Arial" pitchFamily="34" charset="0"/>
              <a:buNone/>
              <a:tabLst>
                <a:tab pos="8077200" algn="r"/>
              </a:tabLst>
              <a:defRPr sz="2200"/>
            </a:lvl3pPr>
            <a:lvl4pPr marL="361950" indent="0">
              <a:lnSpc>
                <a:spcPts val="2800"/>
              </a:lnSpc>
              <a:buFont typeface="Arial" pitchFamily="34" charset="0"/>
              <a:buNone/>
              <a:tabLst>
                <a:tab pos="8077200" algn="r"/>
              </a:tabLst>
              <a:defRPr sz="2200"/>
            </a:lvl4pPr>
            <a:lvl5pPr marL="361950" indent="0">
              <a:lnSpc>
                <a:spcPts val="2800"/>
              </a:lnSpc>
              <a:buNone/>
              <a:tabLst>
                <a:tab pos="8077200" algn="r"/>
              </a:tabLst>
              <a:defRPr sz="22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11" name="Espace réservé du numéro de diapositive 10"/>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dirty="0" smtClean="0"/>
              <a:t>CEA | 10 AVRIL 2012</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9"/>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11" name="Espace réservé du numéro de diapositive 10"/>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dirty="0" smtClean="0"/>
              <a:t>CEA | 10 AVRIL 2012</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e la date 11"/>
          <p:cNvSpPr>
            <a:spLocks noGrp="1"/>
          </p:cNvSpPr>
          <p:nvPr>
            <p:ph type="dt" sz="half" idx="16"/>
          </p:nvPr>
        </p:nvSpPr>
        <p:spPr/>
        <p:txBody>
          <a:bodyPr/>
          <a:lstStyle/>
          <a:p>
            <a:fld id="{543FF7CE-97EC-4586-B3DF-51FAF4B33A99}" type="datetime4">
              <a:rPr lang="fr-FR" smtClean="0"/>
              <a:pPr/>
              <a:t>22 décembre 2012</a:t>
            </a:fld>
            <a:endParaRPr lang="fr-FR" dirty="0"/>
          </a:p>
        </p:txBody>
      </p:sp>
      <p:sp>
        <p:nvSpPr>
          <p:cNvPr id="13" name="Espace réservé du numéro de diapositive 12"/>
          <p:cNvSpPr>
            <a:spLocks noGrp="1"/>
          </p:cNvSpPr>
          <p:nvPr>
            <p:ph type="sldNum" sz="quarter" idx="17"/>
          </p:nvPr>
        </p:nvSpPr>
        <p:spPr/>
        <p:txBody>
          <a:bodyPr/>
          <a:lstStyle/>
          <a:p>
            <a:r>
              <a:rPr lang="fr-FR" dirty="0"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18"/>
          </p:nvPr>
        </p:nvSpPr>
        <p:spPr/>
        <p:txBody>
          <a:bodyPr/>
          <a:lstStyle/>
          <a:p>
            <a:r>
              <a:rPr lang="fr-FR" dirty="0" smtClean="0"/>
              <a:t>CEA | 10 AVRIL 2012</a:t>
            </a:r>
            <a:endParaRPr lang="fr-FR" dirty="0"/>
          </a:p>
        </p:txBody>
      </p:sp>
      <p:sp>
        <p:nvSpPr>
          <p:cNvPr id="11" name="Espace réservé du contenu 20"/>
          <p:cNvSpPr>
            <a:spLocks noGrp="1"/>
          </p:cNvSpPr>
          <p:nvPr>
            <p:ph sz="quarter" idx="20" hasCustomPrompt="1"/>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e la date 11"/>
          <p:cNvSpPr>
            <a:spLocks noGrp="1"/>
          </p:cNvSpPr>
          <p:nvPr>
            <p:ph type="dt" sz="half" idx="18"/>
          </p:nvPr>
        </p:nvSpPr>
        <p:spPr/>
        <p:txBody>
          <a:bodyPr/>
          <a:lstStyle/>
          <a:p>
            <a:fld id="{A0701655-DB86-4BDD-ACDB-98A835538BBF}" type="datetime4">
              <a:rPr lang="fr-FR" smtClean="0"/>
              <a:pPr/>
              <a:t>22 décembre 2012</a:t>
            </a:fld>
            <a:endParaRPr lang="fr-FR" dirty="0"/>
          </a:p>
        </p:txBody>
      </p:sp>
      <p:sp>
        <p:nvSpPr>
          <p:cNvPr id="13" name="Espace réservé du numéro de diapositive 12"/>
          <p:cNvSpPr>
            <a:spLocks noGrp="1"/>
          </p:cNvSpPr>
          <p:nvPr>
            <p:ph type="sldNum" sz="quarter" idx="19"/>
          </p:nvPr>
        </p:nvSpPr>
        <p:spPr/>
        <p:txBody>
          <a:bodyPr/>
          <a:lstStyle/>
          <a:p>
            <a:r>
              <a:rPr lang="fr-FR" dirty="0"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20"/>
          </p:nvPr>
        </p:nvSpPr>
        <p:spPr/>
        <p:txBody>
          <a:bodyPr/>
          <a:lstStyle/>
          <a:p>
            <a:r>
              <a:rPr lang="fr-FR" dirty="0" smtClean="0"/>
              <a:t>CEA | 10 AVRIL 2012</a:t>
            </a:r>
            <a:endParaRPr lang="fr-FR" dirty="0"/>
          </a:p>
        </p:txBody>
      </p:sp>
      <p:sp>
        <p:nvSpPr>
          <p:cNvPr id="15" name="Espace réservé du contenu 20"/>
          <p:cNvSpPr>
            <a:spLocks noGrp="1"/>
          </p:cNvSpPr>
          <p:nvPr>
            <p:ph sz="quarter" idx="21" hasCustomPrompt="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6" name="Espace réservé du contenu 20"/>
          <p:cNvSpPr>
            <a:spLocks noGrp="1"/>
          </p:cNvSpPr>
          <p:nvPr>
            <p:ph sz="quarter" idx="22" hasCustomPrompt="1"/>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7" name="Espace réservé du contenu 20"/>
          <p:cNvSpPr>
            <a:spLocks noGrp="1"/>
          </p:cNvSpPr>
          <p:nvPr>
            <p:ph sz="quarter" idx="23" hasCustomPrompt="1"/>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3707506"/>
            <a:ext cx="8172464" cy="252980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11" name="Espace réservé du numéro de diapositive 10"/>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dirty="0" smtClean="0"/>
              <a:t>CEA | 10 AVRIL 2012</a:t>
            </a:r>
            <a:endParaRPr lang="fr-FR" dirty="0"/>
          </a:p>
        </p:txBody>
      </p:sp>
      <p:sp>
        <p:nvSpPr>
          <p:cNvPr id="9" name="Espace réservé du contenu 20"/>
          <p:cNvSpPr>
            <a:spLocks noGrp="1"/>
          </p:cNvSpPr>
          <p:nvPr>
            <p:ph sz="quarter" idx="21" hasCustomPrompt="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p:nvPicPr>
        <p:blipFill>
          <a:blip r:embed="rId14" cstate="print"/>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0"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0"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76000" y="6305192"/>
            <a:ext cx="1450504" cy="365125"/>
          </a:xfrm>
          <a:prstGeom prst="rect">
            <a:avLst/>
          </a:prstGeom>
        </p:spPr>
        <p:txBody>
          <a:bodyPr vert="horz" lIns="0" tIns="0" rIns="0" bIns="0" rtlCol="0" anchor="ctr"/>
          <a:lstStyle>
            <a:lvl1pPr algn="l">
              <a:defRPr sz="1000" cap="all" baseline="0">
                <a:solidFill>
                  <a:schemeClr val="bg1"/>
                </a:solidFill>
              </a:defRPr>
            </a:lvl1pPr>
          </a:lstStyle>
          <a:p>
            <a:fld id="{543FF7CE-97EC-4586-B3DF-51FAF4B33A99}" type="datetime4">
              <a:rPr lang="fr-FR" smtClean="0"/>
              <a:pPr/>
              <a:t>22 décembre 2012</a:t>
            </a:fld>
            <a:endParaRPr lang="fr-FR" dirty="0"/>
          </a:p>
        </p:txBody>
      </p:sp>
      <p:sp>
        <p:nvSpPr>
          <p:cNvPr id="5" name="Espace réservé du pied de page 4"/>
          <p:cNvSpPr>
            <a:spLocks noGrp="1"/>
          </p:cNvSpPr>
          <p:nvPr>
            <p:ph type="ftr" sz="quarter" idx="3"/>
          </p:nvPr>
        </p:nvSpPr>
        <p:spPr>
          <a:xfrm>
            <a:off x="2051720" y="6305192"/>
            <a:ext cx="5939824" cy="365125"/>
          </a:xfrm>
          <a:prstGeom prst="rect">
            <a:avLst/>
          </a:prstGeom>
        </p:spPr>
        <p:txBody>
          <a:bodyPr vert="horz" lIns="0" tIns="0" rIns="0" bIns="0" rtlCol="0" anchor="ctr"/>
          <a:lstStyle>
            <a:lvl1pPr algn="r">
              <a:defRPr sz="1000">
                <a:solidFill>
                  <a:srgbClr val="666666"/>
                </a:solidFill>
              </a:defRPr>
            </a:lvl1pPr>
          </a:lstStyle>
          <a:p>
            <a:r>
              <a:rPr lang="fr-FR" dirty="0" smtClean="0"/>
              <a:t>CEA | 10 AVRIL 2012</a:t>
            </a:r>
            <a:endParaRPr lang="fr-FR" dirty="0"/>
          </a:p>
        </p:txBody>
      </p:sp>
      <p:sp>
        <p:nvSpPr>
          <p:cNvPr id="6" name="Espace réservé du numéro de diapositive 5"/>
          <p:cNvSpPr>
            <a:spLocks noGrp="1"/>
          </p:cNvSpPr>
          <p:nvPr>
            <p:ph type="sldNum" sz="quarter" idx="4"/>
          </p:nvPr>
        </p:nvSpPr>
        <p:spPr>
          <a:xfrm>
            <a:off x="8025304" y="6303598"/>
            <a:ext cx="1118696" cy="365125"/>
          </a:xfrm>
          <a:prstGeom prst="rect">
            <a:avLst/>
          </a:prstGeom>
        </p:spPr>
        <p:txBody>
          <a:bodyPr vert="horz" lIns="0" tIns="0" rIns="0" bIns="0" rtlCol="0" anchor="ctr"/>
          <a:lstStyle>
            <a:lvl1pPr algn="l">
              <a:defRPr sz="1000">
                <a:solidFill>
                  <a:srgbClr val="666666"/>
                </a:solidFill>
              </a:defRPr>
            </a:lvl1pPr>
          </a:lstStyle>
          <a:p>
            <a:r>
              <a:rPr lang="fr-FR" dirty="0" smtClean="0"/>
              <a:t>|  PAGE </a:t>
            </a:r>
            <a:fld id="{AEFB9B6D-867A-40B8-ACB0-35CC9F272C9C}"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66" r:id="rId5"/>
    <p:sldLayoutId id="2147483650" r:id="rId6"/>
    <p:sldLayoutId id="2147483662" r:id="rId7"/>
    <p:sldLayoutId id="2147483663" r:id="rId8"/>
    <p:sldLayoutId id="2147483664" r:id="rId9"/>
    <p:sldLayoutId id="2147483667" r:id="rId10"/>
    <p:sldLayoutId id="2147483654" r:id="rId11"/>
    <p:sldLayoutId id="2147483668" r:id="rId12"/>
  </p:sldLayoutIdLst>
  <p:hf hdr="0"/>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15"/>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16"/>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9.jpe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51.jpeg"/><Relationship Id="rId5" Type="http://schemas.openxmlformats.org/officeDocument/2006/relationships/oleObject" Target="../embeddings/oleObject3.bin"/><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3491880" y="1268760"/>
            <a:ext cx="5544616" cy="2653832"/>
          </a:xfrm>
        </p:spPr>
        <p:txBody>
          <a:bodyPr/>
          <a:lstStyle/>
          <a:p>
            <a:pPr algn="ctr"/>
            <a:r>
              <a:rPr lang="fr-FR" sz="1800" b="1" dirty="0" smtClean="0"/>
              <a:t>DE QUOI l’ÉNERGIE EST-ELLE LE NOM ?</a:t>
            </a:r>
            <a:br>
              <a:rPr lang="fr-FR" sz="1800" b="1" dirty="0" smtClean="0"/>
            </a:br>
            <a:r>
              <a:rPr lang="fr-FR" b="1" dirty="0" smtClean="0"/>
              <a:t/>
            </a:r>
            <a:br>
              <a:rPr lang="fr-FR" b="1" dirty="0" smtClean="0"/>
            </a:br>
            <a:endParaRPr lang="fr-FR" b="1" dirty="0"/>
          </a:p>
        </p:txBody>
      </p:sp>
      <p:sp>
        <p:nvSpPr>
          <p:cNvPr id="10" name="Sous-titre 9"/>
          <p:cNvSpPr>
            <a:spLocks noGrp="1"/>
          </p:cNvSpPr>
          <p:nvPr>
            <p:ph type="subTitle" idx="1"/>
          </p:nvPr>
        </p:nvSpPr>
        <p:spPr/>
        <p:txBody>
          <a:bodyPr/>
          <a:lstStyle/>
          <a:p>
            <a:endParaRPr lang="fr-FR" dirty="0" smtClean="0"/>
          </a:p>
        </p:txBody>
      </p:sp>
      <p:sp>
        <p:nvSpPr>
          <p:cNvPr id="11" name="Espace réservé du texte 10"/>
          <p:cNvSpPr>
            <a:spLocks noGrp="1"/>
          </p:cNvSpPr>
          <p:nvPr>
            <p:ph type="body" sz="quarter" idx="13"/>
          </p:nvPr>
        </p:nvSpPr>
        <p:spPr>
          <a:xfrm>
            <a:off x="3347864" y="4509120"/>
            <a:ext cx="5796136" cy="1224136"/>
          </a:xfrm>
        </p:spPr>
        <p:txBody>
          <a:bodyPr/>
          <a:lstStyle/>
          <a:p>
            <a:r>
              <a:rPr lang="fr-FR" sz="1200" b="1" dirty="0" smtClean="0">
                <a:solidFill>
                  <a:schemeClr val="tx1"/>
                </a:solidFill>
              </a:rPr>
              <a:t>     	Etienne KLEIN, Conférence Cyclope, 18 décembre 2012</a:t>
            </a:r>
            <a:endParaRPr lang="fr-FR" sz="1200" dirty="0" smtClean="0">
              <a:solidFill>
                <a:schemeClr val="tx1"/>
              </a:solidFill>
            </a:endParaRPr>
          </a:p>
        </p:txBody>
      </p:sp>
      <p:sp>
        <p:nvSpPr>
          <p:cNvPr id="6" name="Espace réservé de la date 5"/>
          <p:cNvSpPr>
            <a:spLocks noGrp="1"/>
          </p:cNvSpPr>
          <p:nvPr>
            <p:ph type="dt" sz="half" idx="14"/>
          </p:nvPr>
        </p:nvSpPr>
        <p:spPr/>
        <p:txBody>
          <a:bodyPr/>
          <a:lstStyle/>
          <a:p>
            <a:fld id="{543FF7CE-97EC-4586-B3DF-51FAF4B33A99}" type="datetime4">
              <a:rPr lang="fr-FR" smtClean="0"/>
              <a:pPr/>
              <a:t>22 décembre 2012</a:t>
            </a:fld>
            <a:endParaRPr lang="fr-FR" dirty="0"/>
          </a:p>
        </p:txBody>
      </p:sp>
      <p:sp>
        <p:nvSpPr>
          <p:cNvPr id="7" name="Espace réservé du numéro de diapositive 6"/>
          <p:cNvSpPr>
            <a:spLocks noGrp="1"/>
          </p:cNvSpPr>
          <p:nvPr>
            <p:ph type="sldNum" sz="quarter" idx="15"/>
          </p:nvPr>
        </p:nvSpPr>
        <p:spPr/>
        <p:txBody>
          <a:bodyPr/>
          <a:lstStyle/>
          <a:p>
            <a:r>
              <a:rPr lang="fr-FR" dirty="0" smtClean="0"/>
              <a:t>|  PAGE </a:t>
            </a:r>
            <a:fld id="{AEFB9B6D-867A-40B8-ACB0-35CC9F272C9C}" type="slidenum">
              <a:rPr lang="fr-FR" smtClean="0"/>
              <a:pPr/>
              <a:t>1</a:t>
            </a:fld>
            <a:endParaRPr lang="fr-FR" dirty="0"/>
          </a:p>
        </p:txBody>
      </p:sp>
      <p:sp>
        <p:nvSpPr>
          <p:cNvPr id="8" name="Espace réservé du pied de page 7"/>
          <p:cNvSpPr>
            <a:spLocks noGrp="1"/>
          </p:cNvSpPr>
          <p:nvPr>
            <p:ph type="ftr" sz="quarter" idx="16"/>
          </p:nvPr>
        </p:nvSpPr>
        <p:spPr/>
        <p:txBody>
          <a:bodyPr/>
          <a:lstStyle/>
          <a:p>
            <a:r>
              <a:rPr lang="fr-FR" dirty="0" smtClean="0"/>
              <a:t>CEA | 10 AVRIL 2012</a:t>
            </a:r>
            <a:endParaRPr lang="fr-FR" dirty="0"/>
          </a:p>
        </p:txBody>
      </p:sp>
      <p:sp>
        <p:nvSpPr>
          <p:cNvPr id="14340" name="AutoShape 4" descr="data:image/jpeg;base64,/9j/4AAQSkZJRgABAQAAAQABAAD/2wCEAAkGBwgHBgkIBwgKCgkLDRYPDQwMDRsUFRAWIB0iIiAdHx8kKDQsJCYxJx8fLT0tMTU3Ojo6Iys/RD84QzQ5OjcBCgoKDQwNGg8PGjclHyU3Nzc3Nzc3Nzc3Nzc3Nzc3Nzc3Nzc3Nzc3Nzc3Nzc3Nzc3Nzc3Nzc3Nzc3Nzc3Nzc3N//AABEIAIwAugMBIgACEQEDEQH/xAAbAAACAwEBAQAAAAAAAAAAAAAEBQIDBgEHAP/EAD0QAAIBAwIEAwYEBAMJAQAAAAECAwAEERIhBTFBURMiYQYUMnGBkaGxwdEjQlLhYnKSFTM0Q1OCk/DxB//EABkBAAMBAQEAAAAAAAAAAAAAAAIDBAEABf/EACERAAICAwACAwEBAAAAAAAAAAABAhEDEiExQQQTUSIy/9oADAMBAAIRAxEAPwADcjUAcDntUo5dyDT2ZoGtVgiXCA5buTSLiSDxC9vEVUY5ZNenF2ebKLiRdBjI6naoqgwQ2NxVcsgWFMMfE31UMZz3piiBaI3KKWK42pRe24IPamUkhJzQs51bVrgA5UJZfKpAH3oMIzZIztTSWPflVLRhASNs0iUaHRlaAsYGN8/OukZXc71MxkmpLCWPKhoKyEWoE7Z2611k6ii0t8Dcb1NLfJ3FEog7IDTUo2qRJPQ0Z7vg42qJhwdq3QzdApAI3yKioI57ijPB9K4YsV2h2yBSmfMM13LYAyR8jRAjx0q6zszc3CRgbscCucTlKym3tZbkqkILE00XgfhR5myW7CvQfZ32ejtrZCYgWK7k0Zc8OiTJEa/albKx31OjzEcPcDyR6R61CTh5OMj7VtruAZPlpZNCq86ZGhUotGaFqYzXfDbsaZTqqk1RtR0KZ6GjJHqj0gqfTehpFCRSqgwurzE9aDF4QPNUJ77Oc8sbigUWUuaoT8QQBiVOQaVNIVOKcTPHK+MYB6UJeLHowijAFVRfokn+oCEgJ9Kg4qs5XfpVkcitgGjaFKQPIuapMLOaapa+Ic4OKvFqF6UhocrQnjtMcwKmtuAeVNvdwTsKsSzPaho3rFawd6kLf0puLP0r42+NqIyhObf0qJt/vTbwfSuG3zyFadQoMFRMJpo0OKMseEyXJHlOKxtIzVt8EUVm8pAVSc16F7D+y6IGurmLVJyXUNhV/BvZxAys68vSttaQrBAEGwFS5cl8RbgwV2QO8OhDjbFKb1djTq6mUDApJevnNJiVS8GevdidqRXcnMdaf3ikk0uNjrbJFURZHNNiAwSStnBxX3uh7in8sAC6I13of3V/6fwo9hTgygzEZyaoebJI712dHQ7g0Iz4NNiJk6LlwoZmwSRgA9KDmLq2527VLXnOetVzHIxzpsRbdoGl8zVOCAuwAFWxWxbfemNvbhB60TlRkY2XwRhUC1GViRpQfWrljOM9aksNJbHFVtEVYE/WmIjXp19KrggLMAMmnEdg52UDI50uUqGQi2KihHSqpYzscCni8MMw1DGFPmApdxCNIpCoOPQ1ikmFKNK2LwqgbjevglFW9q0kbTNkRLzbFRdoQpMLZwdJJ71uyAojaWXvE6oBlie1bbhvDkhiRMDI9OdI/Ze1aSSS6PwINK+pNaW2Z5HHPSv41Pll6K8EElYwjVIlGByqE1wQMDnRUVqWXU3M8hVc1mBsMlj0FIteyqmLZnPzNASqWp7PY6I22y5oKSFILUzyfEDyNapICS/RULHI1P8Aagb2NV2BC980db8VtpbwpJJoVtgexoTinD/Fu2DSgJjK+tFsJbVcIWNmDN5tzpzyrpiQEjAozhzxyXRjAfWE6jbFX+BD1UZ67V2wSjaMlxeBUOpUKis7dLhq9Gm4QLj4dgfiJqm/4Tw2K1CtbiRxuXbrVMciRLkwNuzzddge9E2ls07jbanNxwu2cs0C+GSdlznAoyzsxEg23pzyE6xdAUtNOABRcdmAMmmEVt/M1FQ27SOAB0pTmOUKE3u+NgKtitSx3+1OrfhrSucjC96aW/D7W3QyMQoUZZmNLeQNYmxLBarbKjsMHGd+9Cy8US3dyMsx5Acqd3Vr7wrOuSueXWszxKxZGZ22RTihT28nZdoR/ke+zkit71eTeJHCB8LNsflVoj4PxJ5ZLcIZEGwB79cVk7g3TRaZGk8NRsCelKpfGRsKxXI74olCxEvkuCrU03tZOLWGOG3lCIg06V5Gsrw3ilxaylESOaOVhqSRc5qh4y7+aWP1Oc1O1hga+t4vGyWlUbKQOYpijUSWWV5MikuHrMFqlvaCCONY87sq9+tH8Jtg0qrjIG5qNwhkvCWIwN9qYcOULESDuTg1FJnvRjXA+fSmAMbDaqLEeJPKzcxjFduW8u45dapsnx4xUnVgUphsE4nfLb30blSY1yGxSb2jnV1C6goUbnPeifaJcW5ZCQScmkDXRvVMTsodVBOrr60URU5ehPIMyHzAqc755GlXE7q4jYIszA8xg02uUMMbyMN9XmpLxXfS2RyB3p8SDJaiXezPHJrPiazXk7SQadMiatwD1xW3/wBp2z+ZRlTuDjpXkcmtJMkA77Z6Vr7XifD4raGJkYsiBTgbZArZwvwZg+Q4xpmxkumCl+QpRxC48XkdqZ8StWt4hncnpSEKXkC4Io415Kcjfg+t7Uli2NqPgt9WCRV9lbERjI+KmdvZ6wGxgDl610pmRgApblzgLyHKnnCeHLo1yKNQqPhLBowo23JoiS+SK3QqSMnekylY6MUus+lSG1BJwM7b1mOOO6PG5ZfCXdQzYyf1prxridqmiRjrV9guRn51juJ8Qae4AKh0U5Hp9aKEWxPyc0Yxqyzh3Ebxr5LZWaRS2Mf3r7jHE7O6iSMTaWVjqVwRk/SgTfywa/dB4Wrm4+L79KX3Fy90yrczFj0Lgb/UUyu2ef8Ae1HUctfm54XJLdLD4ZYIGQ4IA/Skd1ei71GeNRIPhKeXy00uLuaaxXhcNskcanJUY1yDn5Sf/tJo55GuPDWLUd1AYbg9jWwMzNukC+C2jxMYQ8iaO9nkQcWglkYKkbaiT1NW3kkcUcVuyZdN2A5AnpVdm8ZuIyU0KD8RxtTW7iLjBRmj1WK/tLlQyToZGH+7HMUdwxjgh32zyrL8DlEdxiIW8rMMBlO4rUxoRHrHM9cYqFo97HJyVjCRC0ex596XxM0c5HQ7UeuVhBJyaXTlhJqHSgoYwbjaeJCyqenIVjYYZG4mFAOzZYjoBWyuCZI2zSiVUiydOAdzjma1cE5I30U8YjLQPJnd2wBms1eIrXbhzlUX4R+taiZ0muCZ2wFGcDmP71lOOSKI1WJti56bvTcat0SZ6SsSXM2qQsFC6elC68/zCpzH+QZO+T1ya54T9l+pquqPPPZr68aVCDjPLOKX21vqkyatZd/TNMuFWfiSZYeQb1NdHsVs+hVvZgqrsMLjA9anK26ovlUHG1F3hCKMHbGMUEWTQX5snSljGRupdKglgN9x3pHdXyMsmlwyBsYzuDnmP/elV8UvHkYqjEHlntSlkCDC/fvRxjZDnz91R9dTmTVsME7HqBQEgzvREi45GhnYZ501IldPrBpcA70ru5NINHX9xFEp1Nv2pdYWs3FbnYaLZPNJIeQAovCtimnN0jUcFvkWK3W9A0XOE143VseVvvt9qKi4d4fHpnkx4S+ZmA2yR0pS9neX0sMVnZTe7ocBwpGrpn8K3N2tvY2A94kWMYwTncnGKQlT4XQjuv69Hn3F49E7mNVRCc5fmaCtrpoZAdcRxvgg19xe5jlum8B1ZOh/uaEhgaQ7sn3qtQpdIJO52jbcH9pZYSp9zgz1ZedaeD2rYoNdtt3yf2rzK1sHYjcH8KcQWk0QGl7gD0fNS5Iqz0cObJR6AfaaMoD4LjPqKCm9oEZzmCXJ+Q/WshIlyuNV1PjnjFUEOzZM7t9TStUO+6RurnjNjFAAkniPjcKDSG8v2nz4f8Nep5mlccLAczk+nOuTWcsy4kkMUfU53P7VqijpZJNHS/iB1hcAD4mz+NZzitwrsfDGlE2B7D+9GcSuo4UNtZ7Rj4mzzNCwcGvbu2E6wM0TbooILP8ATtT4VHrJMm03rFCZgyBDyZvhA5miRw+9I/4Kf/S1a/h/sylvpuLoqsxXB3yEH7+tNzc8LjOg3bZXb46CfyO8QyHxOf06NLLw9nl8ieUHJpraxIsR0dPxrzqO+u3IiHFpE1DYEnSB64FUvccU3UX0Q0nbS7eYeh7+lC4SLfsX4ehXIZjvkilV1kAgNgdd8Vj3l4g4jNxeNKD1aYgVCUSOPPOp9FXOa7RgSnfobcRMWC3vMSntqpBPxJYyQZA3+XeuXFl4oUNMQDvgKAaFPCogDomyezNTI2iHLFt8RN+I53VDuOtA3F3Mwwgx8qK/2a+N3X/KQT+tDyokJ0ySog9BvR2TuMvZTYWCXVwPe3cLkfCMk16pwb2XjS0VJVCJnaIfyj17k1huAcR4Lw+Yz300srjBVQpYZzn0rSXn/wCo2SIVsuHzyN/VKQn5Zpcoyk+Is+N9WNXN9GfHuKTcKzb2sBnlQDSg2A7DOPwrC8Y9svf7ZoGtWguDs7ZDY9BkbfSl3Hva3iPFSyqFtY2bURESSfmT+mKzbZzk5z3pkIV5BzZ9+RfAg+Iz5ySaJhSbGRuP8QpckzJ1o224mY/iUH1Bwae7rhKoq+jW2uZrUgjUnpnY/OmkPFhpw6AHHMDH5Urt7+2uDuyqeWGq73RJM6JAD2yMVPJfpRC4/wCRtBxRGIUMuO2aIE8PWIv8nFZ6SwlUZJU+pH9q6toVBxJGp7AmlaoapS9mguLt0Q+Db79CTvSW5urqZtGAoA78vpVcojhXNxesox8LHY/lQj8YtYEKWkOsn+YjGT+dFGH4ZKV+RjZ2CRzCbim8S/yudKjrvUuIe2QjhMVjGFP/AFBsF+Q/eslxDiFxdMPHkLY5DOwoAktnejeJPsgVNpVEZXnGbq5P8W4mk64LnA9cUH77L3H2FCswHrXM/Ot4vBmt+TVSe0FyBgIgHYRkZqMftFeqCEhQKRhgUJpd4rDcxIfpUDpY504+tPUEA8zGycevMkBUAPLy/wB6+HFLsnLOi5OTjbFKfL01D8a5qPRhn1rdUB9khw3Fbk/847cqofid05J8dwcY2NL9bD4k+q71LxARzH1olGP4BKUn5YQJXG6t65DYqsyb5YHPeojPTNdJPX8qKkBR8WBqJI6VMBSMnauFR0NbqjqKyarbPQVaUboM10Rue9A4oJAjFs1Aluw+1MRazHHlG/ciue7OCQ3hffNZqhikLtTZxpBHyqa4J/3W31prBYyy7Rxr88Gi4uGkAF3jjHdmH70DcUF1+hMkUj4CRsP+6i1s7iJdbyiJepyc0xaOBVZVvLXUBnOsfqKDn0udcc0GRvnl+OKywqApBCW8pZz/AFGq/ClfYRsM9MYpjGXyv8O0ffOdTEmvveLkMyxR2oP82Ap29Mius5RQJHaRq38ZVXH9TE/kKMt7U6Glh4TLKo21uulfxrnv95FpCBkI21Kw3qk3t0SUeZip3IdqW7YScQnw7qRyq2FvAByaVs/bFWCK+xu9jn5N+1CGSe5McInLb7AttVvh3I28d/8AWKGmHaAc/wBNfaWbmMVUpx2+1XR41chVZHR8LVn3VT9DUnsrlFDFJNJ6slXoe4FGR7QhxkHfkcULlQcVYsME8YBeFgD3UivvDzjORn0zTmN3DZDuNv6jXVuJTIq62wOW/Ku+xo360xOIlz8S57cquihDk6W3H+LH50aZnaQg9+dSuFZiNUjn5mu+1sx4wVYWxjWgB/qYVNrEaQTcwAn/ABUVJCRbeJ40uQNtx+1cRpBGT4jZ7kA/pXby9GqEV5KksY1Olr6IfJSakOHxHGbsHPPyHajboy28UEyTyGRiQS2D+lDC/uXlIeTO+5wATz7Utyn+jNIL0Qks7eF8ZaYdGXYfnVbXFvAAVtZc91IJH41ye8n5CQjBzXHupcqzaWbuyiu6/J38p8K7jidw+ESykKD4VY5oWe4v2OGtdGNsGP8AemguXyGwufRcVbHKCXzFHvvyrroKrM84vGXJD7/0hf0rgW6Xyky/KtGRGZAfCQbetWiZiVOmPblhAKz7DtDLGCRhl4pCO5NSEboDiIqe2o/vWpaUMp/hRD5LQxt4yNRzknBwcV29ma0ZuTxDyiXboapeOcgeQLj0rRXlukcyBc4I3oae3jOdj967ZGK0I2WXGA4HooqQgmxzk/8AHTJ4I0bCr0qYXYbn71lnbUf/2Q=="/>
          <p:cNvSpPr>
            <a:spLocks noChangeAspect="1" noChangeArrowheads="1"/>
          </p:cNvSpPr>
          <p:nvPr/>
        </p:nvSpPr>
        <p:spPr bwMode="auto">
          <a:xfrm>
            <a:off x="0" y="-579438"/>
            <a:ext cx="1609725" cy="1209676"/>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4342" name="AutoShape 6" descr="data:image/jpeg;base64,/9j/4AAQSkZJRgABAQAAAQABAAD/2wCEAAkGBwgHBgkIBwgKCgkLDRYPDQwMDRsUFRAWIB0iIiAdHx8kKDQsJCYxJx8fLT0tMTU3Ojo6Iys/RD84QzQ5OjcBCgoKDQwNGg8PGjclHyU3Nzc3Nzc3Nzc3Nzc3Nzc3Nzc3Nzc3Nzc3Nzc3Nzc3Nzc3Nzc3Nzc3Nzc3Nzc3Nzc3N//AABEIAIwAugMBIgACEQEDEQH/xAAbAAACAwEBAQAAAAAAAAAAAAAEBQIDBgEHAP/EAD0QAAIBAwIEAwYEBAMJAQAAAAECAwAEERIhBTFBURMiYQYUMnGBkaGxwdEjQlLhYnKSFTM0Q1OCk/DxB//EABkBAAMBAQEAAAAAAAAAAAAAAAIDBAEABf/EACERAAICAwACAwEBAAAAAAAAAAABAhEDEiExQQQTUSIy/9oADAMBAAIRAxEAPwADcjUAcDntUo5dyDT2ZoGtVgiXCA5buTSLiSDxC9vEVUY5ZNenF2ebKLiRdBjI6naoqgwQ2NxVcsgWFMMfE31UMZz3piiBaI3KKWK42pRe24IPamUkhJzQs51bVrgA5UJZfKpAH3oMIzZIztTSWPflVLRhASNs0iUaHRlaAsYGN8/OukZXc71MxkmpLCWPKhoKyEWoE7Z2611k6ii0t8Dcb1NLfJ3FEog7IDTUo2qRJPQ0Z7vg42qJhwdq3QzdApAI3yKioI57ijPB9K4YsV2h2yBSmfMM13LYAyR8jRAjx0q6zszc3CRgbscCucTlKym3tZbkqkILE00XgfhR5myW7CvQfZ32ejtrZCYgWK7k0Zc8OiTJEa/albKx31OjzEcPcDyR6R61CTh5OMj7VtruAZPlpZNCq86ZGhUotGaFqYzXfDbsaZTqqk1RtR0KZ6GjJHqj0gqfTehpFCRSqgwurzE9aDF4QPNUJ77Oc8sbigUWUuaoT8QQBiVOQaVNIVOKcTPHK+MYB6UJeLHowijAFVRfokn+oCEgJ9Kg4qs5XfpVkcitgGjaFKQPIuapMLOaapa+Ic4OKvFqF6UhocrQnjtMcwKmtuAeVNvdwTsKsSzPaho3rFawd6kLf0puLP0r42+NqIyhObf0qJt/vTbwfSuG3zyFadQoMFRMJpo0OKMseEyXJHlOKxtIzVt8EUVm8pAVSc16F7D+y6IGurmLVJyXUNhV/BvZxAys68vSttaQrBAEGwFS5cl8RbgwV2QO8OhDjbFKb1djTq6mUDApJevnNJiVS8GevdidqRXcnMdaf3ikk0uNjrbJFURZHNNiAwSStnBxX3uh7in8sAC6I13of3V/6fwo9hTgygzEZyaoebJI712dHQ7g0Iz4NNiJk6LlwoZmwSRgA9KDmLq2527VLXnOetVzHIxzpsRbdoGl8zVOCAuwAFWxWxbfemNvbhB60TlRkY2XwRhUC1GViRpQfWrljOM9aksNJbHFVtEVYE/WmIjXp19KrggLMAMmnEdg52UDI50uUqGQi2KihHSqpYzscCni8MMw1DGFPmApdxCNIpCoOPQ1ikmFKNK2LwqgbjevglFW9q0kbTNkRLzbFRdoQpMLZwdJJ71uyAojaWXvE6oBlie1bbhvDkhiRMDI9OdI/Ze1aSSS6PwINK+pNaW2Z5HHPSv41Pll6K8EElYwjVIlGByqE1wQMDnRUVqWXU3M8hVc1mBsMlj0FIteyqmLZnPzNASqWp7PY6I22y5oKSFILUzyfEDyNapICS/RULHI1P8Aagb2NV2BC980db8VtpbwpJJoVtgexoTinD/Fu2DSgJjK+tFsJbVcIWNmDN5tzpzyrpiQEjAozhzxyXRjAfWE6jbFX+BD1UZ67V2wSjaMlxeBUOpUKis7dLhq9Gm4QLj4dgfiJqm/4Tw2K1CtbiRxuXbrVMciRLkwNuzzddge9E2ls07jbanNxwu2cs0C+GSdlznAoyzsxEg23pzyE6xdAUtNOABRcdmAMmmEVt/M1FQ27SOAB0pTmOUKE3u+NgKtitSx3+1OrfhrSucjC96aW/D7W3QyMQoUZZmNLeQNYmxLBarbKjsMHGd+9Cy8US3dyMsx5Acqd3Vr7wrOuSueXWszxKxZGZ22RTihT28nZdoR/ke+zkit71eTeJHCB8LNsflVoj4PxJ5ZLcIZEGwB79cVk7g3TRaZGk8NRsCelKpfGRsKxXI74olCxEvkuCrU03tZOLWGOG3lCIg06V5Gsrw3ilxaylESOaOVhqSRc5qh4y7+aWP1Oc1O1hga+t4vGyWlUbKQOYpijUSWWV5MikuHrMFqlvaCCONY87sq9+tH8Jtg0qrjIG5qNwhkvCWIwN9qYcOULESDuTg1FJnvRjXA+fSmAMbDaqLEeJPKzcxjFduW8u45dapsnx4xUnVgUphsE4nfLb30blSY1yGxSb2jnV1C6goUbnPeifaJcW5ZCQScmkDXRvVMTsodVBOrr60URU5ehPIMyHzAqc755GlXE7q4jYIszA8xg02uUMMbyMN9XmpLxXfS2RyB3p8SDJaiXezPHJrPiazXk7SQadMiatwD1xW3/wBp2z+ZRlTuDjpXkcmtJMkA77Z6Vr7XifD4raGJkYsiBTgbZArZwvwZg+Q4xpmxkumCl+QpRxC48XkdqZ8StWt4hncnpSEKXkC4Io415Kcjfg+t7Uli2NqPgt9WCRV9lbERjI+KmdvZ6wGxgDl610pmRgApblzgLyHKnnCeHLo1yKNQqPhLBowo23JoiS+SK3QqSMnekylY6MUus+lSG1BJwM7b1mOOO6PG5ZfCXdQzYyf1prxridqmiRjrV9guRn51juJ8Qae4AKh0U5Hp9aKEWxPyc0Yxqyzh3Ebxr5LZWaRS2Mf3r7jHE7O6iSMTaWVjqVwRk/SgTfywa/dB4Wrm4+L79KX3Fy90yrczFj0Lgb/UUyu2ef8Ae1HUctfm54XJLdLD4ZYIGQ4IA/Skd1ei71GeNRIPhKeXy00uLuaaxXhcNskcanJUY1yDn5Sf/tJo55GuPDWLUd1AYbg9jWwMzNukC+C2jxMYQ8iaO9nkQcWglkYKkbaiT1NW3kkcUcVuyZdN2A5AnpVdm8ZuIyU0KD8RxtTW7iLjBRmj1WK/tLlQyToZGH+7HMUdwxjgh32zyrL8DlEdxiIW8rMMBlO4rUxoRHrHM9cYqFo97HJyVjCRC0ex596XxM0c5HQ7UeuVhBJyaXTlhJqHSgoYwbjaeJCyqenIVjYYZG4mFAOzZYjoBWyuCZI2zSiVUiydOAdzjma1cE5I30U8YjLQPJnd2wBms1eIrXbhzlUX4R+taiZ0muCZ2wFGcDmP71lOOSKI1WJti56bvTcat0SZ6SsSXM2qQsFC6elC68/zCpzH+QZO+T1ya54T9l+pquqPPPZr68aVCDjPLOKX21vqkyatZd/TNMuFWfiSZYeQb1NdHsVs+hVvZgqrsMLjA9anK26ovlUHG1F3hCKMHbGMUEWTQX5snSljGRupdKglgN9x3pHdXyMsmlwyBsYzuDnmP/elV8UvHkYqjEHlntSlkCDC/fvRxjZDnz91R9dTmTVsME7HqBQEgzvREi45GhnYZ501IldPrBpcA70ru5NINHX9xFEp1Nv2pdYWs3FbnYaLZPNJIeQAovCtimnN0jUcFvkWK3W9A0XOE143VseVvvt9qKi4d4fHpnkx4S+ZmA2yR0pS9neX0sMVnZTe7ocBwpGrpn8K3N2tvY2A94kWMYwTncnGKQlT4XQjuv69Hn3F49E7mNVRCc5fmaCtrpoZAdcRxvgg19xe5jlum8B1ZOh/uaEhgaQ7sn3qtQpdIJO52jbcH9pZYSp9zgz1ZedaeD2rYoNdtt3yf2rzK1sHYjcH8KcQWk0QGl7gD0fNS5Iqz0cObJR6AfaaMoD4LjPqKCm9oEZzmCXJ+Q/WshIlyuNV1PjnjFUEOzZM7t9TStUO+6RurnjNjFAAkniPjcKDSG8v2nz4f8Nep5mlccLAczk+nOuTWcsy4kkMUfU53P7VqijpZJNHS/iB1hcAD4mz+NZzitwrsfDGlE2B7D+9GcSuo4UNtZ7Rj4mzzNCwcGvbu2E6wM0TbooILP8ATtT4VHrJMm03rFCZgyBDyZvhA5miRw+9I/4Kf/S1a/h/sylvpuLoqsxXB3yEH7+tNzc8LjOg3bZXb46CfyO8QyHxOf06NLLw9nl8ieUHJpraxIsR0dPxrzqO+u3IiHFpE1DYEnSB64FUvccU3UX0Q0nbS7eYeh7+lC4SLfsX4ehXIZjvkilV1kAgNgdd8Vj3l4g4jNxeNKD1aYgVCUSOPPOp9FXOa7RgSnfobcRMWC3vMSntqpBPxJYyQZA3+XeuXFl4oUNMQDvgKAaFPCogDomyezNTI2iHLFt8RN+I53VDuOtA3F3Mwwgx8qK/2a+N3X/KQT+tDyokJ0ySog9BvR2TuMvZTYWCXVwPe3cLkfCMk16pwb2XjS0VJVCJnaIfyj17k1huAcR4Lw+Yz300srjBVQpYZzn0rSXn/wCo2SIVsuHzyN/VKQn5Zpcoyk+Is+N9WNXN9GfHuKTcKzb2sBnlQDSg2A7DOPwrC8Y9svf7ZoGtWguDs7ZDY9BkbfSl3Hva3iPFSyqFtY2bURESSfmT+mKzbZzk5z3pkIV5BzZ9+RfAg+Iz5ySaJhSbGRuP8QpckzJ1o224mY/iUH1Bwae7rhKoq+jW2uZrUgjUnpnY/OmkPFhpw6AHHMDH5Urt7+2uDuyqeWGq73RJM6JAD2yMVPJfpRC4/wCRtBxRGIUMuO2aIE8PWIv8nFZ6SwlUZJU+pH9q6toVBxJGp7AmlaoapS9mguLt0Q+Db79CTvSW5urqZtGAoA78vpVcojhXNxesox8LHY/lQj8YtYEKWkOsn+YjGT+dFGH4ZKV+RjZ2CRzCbim8S/yudKjrvUuIe2QjhMVjGFP/AFBsF+Q/eslxDiFxdMPHkLY5DOwoAktnejeJPsgVNpVEZXnGbq5P8W4mk64LnA9cUH77L3H2FCswHrXM/Ot4vBmt+TVSe0FyBgIgHYRkZqMftFeqCEhQKRhgUJpd4rDcxIfpUDpY504+tPUEA8zGycevMkBUAPLy/wB6+HFLsnLOi5OTjbFKfL01D8a5qPRhn1rdUB9khw3Fbk/847cqofid05J8dwcY2NL9bD4k+q71LxARzH1olGP4BKUn5YQJXG6t65DYqsyb5YHPeojPTNdJPX8qKkBR8WBqJI6VMBSMnauFR0NbqjqKyarbPQVaUboM10Rue9A4oJAjFs1Aluw+1MRazHHlG/ciue7OCQ3hffNZqhikLtTZxpBHyqa4J/3W31prBYyy7Rxr88Gi4uGkAF3jjHdmH70DcUF1+hMkUj4CRsP+6i1s7iJdbyiJepyc0xaOBVZVvLXUBnOsfqKDn0udcc0GRvnl+OKywqApBCW8pZz/AFGq/ClfYRsM9MYpjGXyv8O0ffOdTEmvveLkMyxR2oP82Ap29Mius5RQJHaRq38ZVXH9TE/kKMt7U6Glh4TLKo21uulfxrnv95FpCBkI21Kw3qk3t0SUeZip3IdqW7YScQnw7qRyq2FvAByaVs/bFWCK+xu9jn5N+1CGSe5McInLb7AttVvh3I28d/8AWKGmHaAc/wBNfaWbmMVUpx2+1XR41chVZHR8LVn3VT9DUnsrlFDFJNJ6slXoe4FGR7QhxkHfkcULlQcVYsME8YBeFgD3UivvDzjORn0zTmN3DZDuNv6jXVuJTIq62wOW/Ku+xo360xOIlz8S57cquihDk6W3H+LH50aZnaQg9+dSuFZiNUjn5mu+1sx4wVYWxjWgB/qYVNrEaQTcwAn/ABUVJCRbeJ40uQNtx+1cRpBGT4jZ7kA/pXby9GqEV5KksY1Olr6IfJSakOHxHGbsHPPyHajboy28UEyTyGRiQS2D+lDC/uXlIeTO+5wATz7Utyn+jNIL0Qks7eF8ZaYdGXYfnVbXFvAAVtZc91IJH41ye8n5CQjBzXHupcqzaWbuyiu6/J38p8K7jidw+ESykKD4VY5oWe4v2OGtdGNsGP8AemguXyGwufRcVbHKCXzFHvvyrroKrM84vGXJD7/0hf0rgW6Xyky/KtGRGZAfCQbetWiZiVOmPblhAKz7DtDLGCRhl4pCO5NSEboDiIqe2o/vWpaUMp/hRD5LQxt4yNRzknBwcV29ma0ZuTxDyiXboapeOcgeQLj0rRXlukcyBc4I3oae3jOdj967ZGK0I2WXGA4HooqQgmxzk/8AHTJ4I0bCr0qYXYbn71lnbUf/2Q=="/>
          <p:cNvSpPr>
            <a:spLocks noChangeAspect="1" noChangeArrowheads="1"/>
          </p:cNvSpPr>
          <p:nvPr/>
        </p:nvSpPr>
        <p:spPr bwMode="auto">
          <a:xfrm>
            <a:off x="0" y="-579438"/>
            <a:ext cx="1609725" cy="1209676"/>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2" name="Picture 4" descr="http://www.lamontagne.fr/photoSRC/bqViVeldaWelbKxCPNWs_pusXXdNGltxXD4uu1iw_sR0IkLcazbGupnwlQUaVQo_pWI48f0HY_sxYvETMFwM2diAkJo-_/871882.jpeg"/>
          <p:cNvPicPr>
            <a:picLocks noChangeAspect="1" noChangeArrowheads="1"/>
          </p:cNvPicPr>
          <p:nvPr/>
        </p:nvPicPr>
        <p:blipFill>
          <a:blip r:embed="rId3" cstate="print"/>
          <a:srcRect/>
          <a:stretch>
            <a:fillRect/>
          </a:stretch>
        </p:blipFill>
        <p:spPr bwMode="auto">
          <a:xfrm>
            <a:off x="4427984" y="2348880"/>
            <a:ext cx="3551717" cy="26637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4744" y="1052736"/>
            <a:ext cx="8496944" cy="908720"/>
          </a:xfrm>
        </p:spPr>
        <p:txBody>
          <a:bodyPr/>
          <a:lstStyle/>
          <a:p>
            <a:pPr algn="ctr"/>
            <a:r>
              <a:rPr lang="fr-FR" dirty="0" smtClean="0"/>
              <a:t>L’ENERGIE : UN CONCEPT longtemps FLOU</a:t>
            </a:r>
            <a:endParaRPr lang="fr-FR" dirty="0"/>
          </a:p>
        </p:txBody>
      </p:sp>
      <p:sp>
        <p:nvSpPr>
          <p:cNvPr id="3" name="Espace réservé du contenu 2"/>
          <p:cNvSpPr>
            <a:spLocks noGrp="1"/>
          </p:cNvSpPr>
          <p:nvPr>
            <p:ph idx="1"/>
          </p:nvPr>
        </p:nvSpPr>
        <p:spPr>
          <a:xfrm>
            <a:off x="683568" y="4005064"/>
            <a:ext cx="8172464" cy="4968552"/>
          </a:xfrm>
        </p:spPr>
        <p:txBody>
          <a:bodyPr/>
          <a:lstStyle/>
          <a:p>
            <a:endParaRPr lang="fr-FR" sz="1600" dirty="0" smtClean="0">
              <a:solidFill>
                <a:schemeClr val="tx1"/>
              </a:solidFill>
              <a:latin typeface="Arial" pitchFamily="34" charset="0"/>
              <a:cs typeface="Arial" pitchFamily="34" charset="0"/>
            </a:endParaRPr>
          </a:p>
          <a:p>
            <a:endParaRPr lang="fr-FR" sz="1600" dirty="0" smtClean="0">
              <a:solidFill>
                <a:schemeClr val="tx1"/>
              </a:solidFill>
              <a:latin typeface="Arial" pitchFamily="34" charset="0"/>
              <a:cs typeface="Arial" pitchFamily="34" charset="0"/>
            </a:endParaRP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10</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 </a:t>
            </a:r>
            <a:endParaRPr lang="fr-FR" dirty="0"/>
          </a:p>
        </p:txBody>
      </p:sp>
      <p:sp>
        <p:nvSpPr>
          <p:cNvPr id="12289" name="Rectangle 1"/>
          <p:cNvSpPr>
            <a:spLocks noChangeArrowheads="1"/>
          </p:cNvSpPr>
          <p:nvPr/>
        </p:nvSpPr>
        <p:spPr bwMode="auto">
          <a:xfrm>
            <a:off x="827584" y="4567193"/>
            <a:ext cx="784887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mj-lt"/>
              <a:cs typeface="Arial" pitchFamily="34" charset="0"/>
            </a:endParaRPr>
          </a:p>
        </p:txBody>
      </p:sp>
      <p:sp>
        <p:nvSpPr>
          <p:cNvPr id="11" name="Rectangle 10"/>
          <p:cNvSpPr/>
          <p:nvPr/>
        </p:nvSpPr>
        <p:spPr>
          <a:xfrm>
            <a:off x="1907704" y="260648"/>
            <a:ext cx="4968552" cy="400110"/>
          </a:xfrm>
          <a:prstGeom prst="rect">
            <a:avLst/>
          </a:prstGeom>
        </p:spPr>
        <p:txBody>
          <a:bodyPr wrap="square">
            <a:spAutoFit/>
          </a:bodyPr>
          <a:lstStyle/>
          <a:p>
            <a:pPr algn="ctr"/>
            <a:r>
              <a:rPr lang="fr-FR" sz="2000" b="1" dirty="0" smtClean="0">
                <a:solidFill>
                  <a:schemeClr val="bg1"/>
                </a:solidFill>
              </a:rPr>
              <a:t>QU’EST-CE  QUE  L’ENTROPIE ?</a:t>
            </a:r>
            <a:endParaRPr lang="fr-FR" sz="2000" b="1" dirty="0">
              <a:solidFill>
                <a:schemeClr val="bg1"/>
              </a:solidFill>
            </a:endParaRPr>
          </a:p>
        </p:txBody>
      </p:sp>
      <p:pic>
        <p:nvPicPr>
          <p:cNvPr id="16" name="Picture 4"/>
          <p:cNvPicPr>
            <a:picLocks noChangeAspect="1" noChangeArrowheads="1"/>
          </p:cNvPicPr>
          <p:nvPr/>
        </p:nvPicPr>
        <p:blipFill>
          <a:blip r:embed="rId3" cstate="print"/>
          <a:srcRect/>
          <a:stretch>
            <a:fillRect/>
          </a:stretch>
        </p:blipFill>
        <p:spPr bwMode="auto">
          <a:xfrm>
            <a:off x="6228184" y="2060848"/>
            <a:ext cx="2732411" cy="1728192"/>
          </a:xfrm>
          <a:prstGeom prst="rect">
            <a:avLst/>
          </a:prstGeom>
          <a:noFill/>
          <a:ln w="9525">
            <a:noFill/>
            <a:miter lim="800000"/>
            <a:headEnd/>
            <a:tailEnd/>
          </a:ln>
          <a:effectLst/>
        </p:spPr>
      </p:pic>
      <p:sp>
        <p:nvSpPr>
          <p:cNvPr id="17" name="Rectangle 16"/>
          <p:cNvSpPr/>
          <p:nvPr/>
        </p:nvSpPr>
        <p:spPr>
          <a:xfrm>
            <a:off x="6228184" y="4293096"/>
            <a:ext cx="2627784" cy="1169551"/>
          </a:xfrm>
          <a:prstGeom prst="rect">
            <a:avLst/>
          </a:prstGeom>
        </p:spPr>
        <p:txBody>
          <a:bodyPr wrap="square">
            <a:spAutoFit/>
          </a:bodyPr>
          <a:lstStyle/>
          <a:p>
            <a:pPr algn="just"/>
            <a:r>
              <a:rPr lang="fr-FR" sz="1400" i="1" dirty="0" smtClean="0"/>
              <a:t>Flèche du temps </a:t>
            </a:r>
            <a:r>
              <a:rPr lang="fr-FR" sz="1400" dirty="0" smtClean="0"/>
              <a:t>: un système fermé perd de sa capacité à évoluer à mesure qu’il évolue (son entropie ne pouvant que croître).</a:t>
            </a:r>
            <a:endParaRPr lang="fr-FR" sz="1400" dirty="0"/>
          </a:p>
        </p:txBody>
      </p:sp>
      <p:sp>
        <p:nvSpPr>
          <p:cNvPr id="18" name="Rectangle 17"/>
          <p:cNvSpPr/>
          <p:nvPr/>
        </p:nvSpPr>
        <p:spPr>
          <a:xfrm>
            <a:off x="827584" y="1628800"/>
            <a:ext cx="4644008" cy="954107"/>
          </a:xfrm>
          <a:prstGeom prst="rect">
            <a:avLst/>
          </a:prstGeom>
        </p:spPr>
        <p:txBody>
          <a:bodyPr wrap="square">
            <a:spAutoFit/>
          </a:bodyPr>
          <a:lstStyle/>
          <a:p>
            <a:pPr algn="just"/>
            <a:r>
              <a:rPr lang="fr-FR" sz="1400" dirty="0" smtClean="0"/>
              <a:t>L’</a:t>
            </a:r>
            <a:r>
              <a:rPr lang="fr-FR" sz="1400" b="1" dirty="0" smtClean="0"/>
              <a:t>entropie </a:t>
            </a:r>
            <a:r>
              <a:rPr lang="fr-FR" sz="1400" dirty="0" smtClean="0"/>
              <a:t>est une grandeur qui caractérise la capacité d’un système physique à subir des transformations spontanées : plus grande est la valeur de l’entropie, plus faible est la capacité du système à se transformer. </a:t>
            </a:r>
            <a:endParaRPr lang="fr-FR" sz="1400" dirty="0"/>
          </a:p>
        </p:txBody>
      </p:sp>
      <p:sp>
        <p:nvSpPr>
          <p:cNvPr id="20" name="Rectangle 19"/>
          <p:cNvSpPr/>
          <p:nvPr/>
        </p:nvSpPr>
        <p:spPr>
          <a:xfrm>
            <a:off x="899592" y="2780928"/>
            <a:ext cx="4824536" cy="3323987"/>
          </a:xfrm>
          <a:prstGeom prst="rect">
            <a:avLst/>
          </a:prstGeom>
        </p:spPr>
        <p:txBody>
          <a:bodyPr wrap="square">
            <a:spAutoFit/>
          </a:bodyPr>
          <a:lstStyle/>
          <a:p>
            <a:pPr algn="just"/>
            <a:r>
              <a:rPr lang="fr-FR" sz="1400" dirty="0" smtClean="0"/>
              <a:t>Elle mesure également la qualité de l’énergie disponible au sein du système. Au cours de ses transformations, l’énergie se dégrade et devient de moins en moins utilisable. Une énergie de bonne qualité est une énergie ordonnée, à faible entropie. C’est celle de la chute d’eau, par exemple, qui, dans un mouvement d’ensemble descendant, peut entraîner la rotation d’une turbine. Au bas de la chute, les molécules d’eau ont perdu l’ordonnancement vertical, dû à la pesanteur, qu’elles avaient lors de la chute. Leur énergie a perdu de sa qualité : elle n’est plus aussi facilement utilisable.</a:t>
            </a:r>
          </a:p>
          <a:p>
            <a:pPr algn="just"/>
            <a:endParaRPr lang="fr-FR" sz="1400" dirty="0" smtClean="0"/>
          </a:p>
          <a:p>
            <a:pPr algn="just"/>
            <a:r>
              <a:rPr lang="fr-FR" sz="1400" dirty="0" smtClean="0"/>
              <a:t>La notion de chaleur s’évanouit à l’échelle microscopique : elle n’est qu’une partie (désordonnée) de l’énergie mécanique totale.</a:t>
            </a:r>
            <a:endParaRPr lang="fr-FR"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4744" y="1052736"/>
            <a:ext cx="8496944" cy="908720"/>
          </a:xfrm>
        </p:spPr>
        <p:txBody>
          <a:bodyPr/>
          <a:lstStyle/>
          <a:p>
            <a:pPr algn="ctr"/>
            <a:r>
              <a:rPr lang="fr-FR" dirty="0" smtClean="0"/>
              <a:t>L’ENERGIE : UN CONCEPT longtemps FLOU</a:t>
            </a:r>
            <a:endParaRPr lang="fr-FR" dirty="0"/>
          </a:p>
        </p:txBody>
      </p:sp>
      <p:sp>
        <p:nvSpPr>
          <p:cNvPr id="3" name="Espace réservé du contenu 2"/>
          <p:cNvSpPr>
            <a:spLocks noGrp="1"/>
          </p:cNvSpPr>
          <p:nvPr>
            <p:ph idx="1"/>
          </p:nvPr>
        </p:nvSpPr>
        <p:spPr>
          <a:xfrm>
            <a:off x="1475656" y="1196752"/>
            <a:ext cx="7416824" cy="4968552"/>
          </a:xfrm>
        </p:spPr>
        <p:txBody>
          <a:bodyPr/>
          <a:lstStyle/>
          <a:p>
            <a:endParaRPr lang="fr-FR" sz="1600" dirty="0" smtClean="0">
              <a:solidFill>
                <a:schemeClr val="tx1"/>
              </a:solidFill>
              <a:latin typeface="Arial" pitchFamily="34" charset="0"/>
              <a:cs typeface="Arial" pitchFamily="34" charset="0"/>
            </a:endParaRPr>
          </a:p>
          <a:p>
            <a:pPr algn="just">
              <a:buClr>
                <a:srgbClr val="000099"/>
              </a:buClr>
            </a:pPr>
            <a:r>
              <a:rPr lang="fr-FR" sz="1600" dirty="0" smtClean="0"/>
              <a:t> </a:t>
            </a:r>
          </a:p>
          <a:p>
            <a:pPr marL="900000" indent="-342900" algn="just">
              <a:buClr>
                <a:srgbClr val="000099"/>
              </a:buClr>
              <a:buFont typeface="+mj-lt"/>
              <a:buAutoNum type="arabicPeriod"/>
            </a:pPr>
            <a:r>
              <a:rPr lang="fr-FR" sz="1600" dirty="0" smtClean="0">
                <a:solidFill>
                  <a:schemeClr val="tx1"/>
                </a:solidFill>
              </a:rPr>
              <a:t>Dès lors que l’énergie se conserve, nul ne peut produire de l’énergie.</a:t>
            </a:r>
          </a:p>
          <a:p>
            <a:pPr marL="900000" indent="-342900" algn="just">
              <a:buClr>
                <a:srgbClr val="000099"/>
              </a:buClr>
            </a:pPr>
            <a:r>
              <a:rPr lang="fr-FR" sz="1600" dirty="0" smtClean="0">
                <a:solidFill>
                  <a:schemeClr val="tx1"/>
                </a:solidFill>
              </a:rPr>
              <a:t>	</a:t>
            </a:r>
            <a:r>
              <a:rPr lang="fr-FR" sz="1200" dirty="0" smtClean="0">
                <a:solidFill>
                  <a:schemeClr val="tx1"/>
                </a:solidFill>
              </a:rPr>
              <a:t>« Consommer » la totalité d’un kilojoule d’énergie, c’est prendre un kilojoule d’énergie sous une forme de faible entropie (par exemple de l’électricité) et le </a:t>
            </a:r>
            <a:r>
              <a:rPr lang="fr-FR" sz="1200" b="1" i="1" dirty="0" smtClean="0">
                <a:solidFill>
                  <a:schemeClr val="tx1"/>
                </a:solidFill>
              </a:rPr>
              <a:t>convertir</a:t>
            </a:r>
            <a:r>
              <a:rPr lang="fr-FR" sz="1200" dirty="0" smtClean="0">
                <a:solidFill>
                  <a:schemeClr val="tx1"/>
                </a:solidFill>
              </a:rPr>
              <a:t> en une quantité exactement égale d’énergie sous une autre forme, possédant en générale une entropie beaucoup plus élevée (l’air chaud ou l’eau chaude par exemple). </a:t>
            </a:r>
          </a:p>
          <a:p>
            <a:pPr marL="900000" indent="-342900" algn="just">
              <a:buClr>
                <a:srgbClr val="000099"/>
              </a:buClr>
            </a:pPr>
            <a:endParaRPr lang="fr-FR" sz="1600" dirty="0" smtClean="0">
              <a:solidFill>
                <a:schemeClr val="tx1"/>
              </a:solidFill>
            </a:endParaRPr>
          </a:p>
          <a:p>
            <a:pPr marL="900000" indent="-342900" algn="just">
              <a:buClr>
                <a:srgbClr val="000099"/>
              </a:buClr>
            </a:pPr>
            <a:r>
              <a:rPr lang="fr-FR" sz="1600" dirty="0" smtClean="0">
                <a:solidFill>
                  <a:schemeClr val="accent4">
                    <a:lumMod val="50000"/>
                  </a:schemeClr>
                </a:solidFill>
              </a:rPr>
              <a:t>2.</a:t>
            </a:r>
            <a:r>
              <a:rPr lang="fr-FR" sz="1600" dirty="0" smtClean="0">
                <a:solidFill>
                  <a:schemeClr val="tx1"/>
                </a:solidFill>
              </a:rPr>
              <a:t>   Il n’existe pas d’énergie « renouvelable ».</a:t>
            </a:r>
            <a:endParaRPr lang="fr-FR" sz="1400" dirty="0" smtClean="0">
              <a:solidFill>
                <a:schemeClr val="tx1"/>
              </a:solidFill>
            </a:endParaRPr>
          </a:p>
          <a:p>
            <a:pPr marL="900000" algn="just">
              <a:spcAft>
                <a:spcPts val="0"/>
              </a:spcAft>
              <a:buClr>
                <a:srgbClr val="000099"/>
              </a:buClr>
            </a:pPr>
            <a:r>
              <a:rPr lang="fr-FR" sz="1200" dirty="0" smtClean="0">
                <a:solidFill>
                  <a:schemeClr val="tx1"/>
                </a:solidFill>
              </a:rPr>
              <a:t>Les seules choses que l’on puisse faire, c’est soit changer la forme que prend l’énergie, soit transférer de l’énergie d’un système à un autre. Par exemple, « produire » de l’énergie électrique dans une centrale hydroélectrique signifie transformer l’énergie potentielle de l’eau du barrage en énergie cinétique de cette eau dans les conduites, puis transférer cette énergie cinétique aux turbines et au rotor des alternateurs, qui en définitive la transforment en énergie électrique. La viscosité de l’eau, les frottements et l’effet Joule soustraient de ce flux une faible partie, transformée en chaleur. </a:t>
            </a:r>
          </a:p>
          <a:p>
            <a:pPr marL="900000" algn="just">
              <a:spcAft>
                <a:spcPts val="0"/>
              </a:spcAft>
              <a:buClr>
                <a:srgbClr val="000099"/>
              </a:buClr>
            </a:pPr>
            <a:endParaRPr lang="fr-FR" sz="1200" dirty="0" smtClean="0">
              <a:solidFill>
                <a:schemeClr val="tx1"/>
              </a:solidFill>
            </a:endParaRPr>
          </a:p>
          <a:p>
            <a:pPr marL="900000" algn="just">
              <a:spcAft>
                <a:spcPts val="0"/>
              </a:spcAft>
              <a:buClr>
                <a:srgbClr val="000099"/>
              </a:buClr>
            </a:pPr>
            <a:r>
              <a:rPr lang="fr-FR" sz="1200" dirty="0" smtClean="0">
                <a:solidFill>
                  <a:schemeClr val="tx1"/>
                </a:solidFill>
              </a:rPr>
              <a:t>Et « consommer » de l’énergie électrique pour faire fonctionner un téléviseur, cela n’est jamais que la transformer en énergie lumineuse émise par l’écran (en passant par l’énergie cinétique des électrons issus de la cathode), en énergie acoustique diffusée dans l’air ambiant (par l’intermédiaire des énergies cinétique et potentielle de la membrane du haut-parleur) et surtout en chaleur inutile (principalement par effet Joule).</a:t>
            </a: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11</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 </a:t>
            </a:r>
            <a:endParaRPr lang="fr-FR" dirty="0"/>
          </a:p>
        </p:txBody>
      </p:sp>
      <p:sp>
        <p:nvSpPr>
          <p:cNvPr id="12289" name="Rectangle 1"/>
          <p:cNvSpPr>
            <a:spLocks noChangeArrowheads="1"/>
          </p:cNvSpPr>
          <p:nvPr/>
        </p:nvSpPr>
        <p:spPr bwMode="auto">
          <a:xfrm>
            <a:off x="827584" y="4567193"/>
            <a:ext cx="784887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mj-lt"/>
              <a:cs typeface="Arial" pitchFamily="34" charset="0"/>
            </a:endParaRPr>
          </a:p>
        </p:txBody>
      </p:sp>
      <p:sp>
        <p:nvSpPr>
          <p:cNvPr id="11" name="Rectangle 10"/>
          <p:cNvSpPr/>
          <p:nvPr/>
        </p:nvSpPr>
        <p:spPr>
          <a:xfrm>
            <a:off x="1907704" y="260648"/>
            <a:ext cx="4572000" cy="400110"/>
          </a:xfrm>
          <a:prstGeom prst="rect">
            <a:avLst/>
          </a:prstGeom>
        </p:spPr>
        <p:txBody>
          <a:bodyPr>
            <a:spAutoFit/>
          </a:bodyPr>
          <a:lstStyle/>
          <a:p>
            <a:pPr algn="ctr"/>
            <a:r>
              <a:rPr lang="fr-FR" sz="2000" b="1" dirty="0" smtClean="0">
                <a:solidFill>
                  <a:schemeClr val="bg1"/>
                </a:solidFill>
              </a:rPr>
              <a:t>LA  MORALE  DE  L’HISTOIRE</a:t>
            </a:r>
            <a:endParaRPr lang="fr-FR" sz="2000" b="1" dirty="0">
              <a:solidFill>
                <a:schemeClr val="bg1"/>
              </a:solidFill>
            </a:endParaRPr>
          </a:p>
        </p:txBody>
      </p:sp>
      <p:sp>
        <p:nvSpPr>
          <p:cNvPr id="14" name="ZoneTexte 13"/>
          <p:cNvSpPr txBox="1"/>
          <p:nvPr/>
        </p:nvSpPr>
        <p:spPr>
          <a:xfrm>
            <a:off x="6516216" y="3429000"/>
            <a:ext cx="184731" cy="307777"/>
          </a:xfrm>
          <a:prstGeom prst="rect">
            <a:avLst/>
          </a:prstGeom>
          <a:noFill/>
        </p:spPr>
        <p:txBody>
          <a:bodyPr wrap="none" rtlCol="0">
            <a:spAutoFit/>
          </a:bodyPr>
          <a:lstStyle/>
          <a:p>
            <a:endParaRPr lang="fr-FR" sz="1400" dirty="0"/>
          </a:p>
        </p:txBody>
      </p:sp>
      <p:sp>
        <p:nvSpPr>
          <p:cNvPr id="15" name="ZoneTexte 14"/>
          <p:cNvSpPr txBox="1"/>
          <p:nvPr/>
        </p:nvSpPr>
        <p:spPr>
          <a:xfrm>
            <a:off x="6588224" y="5877272"/>
            <a:ext cx="184731" cy="307777"/>
          </a:xfrm>
          <a:prstGeom prst="rect">
            <a:avLst/>
          </a:prstGeom>
          <a:noFill/>
        </p:spPr>
        <p:txBody>
          <a:bodyPr wrap="none" rtlCol="0">
            <a:spAutoFit/>
          </a:bodyPr>
          <a:lstStyle/>
          <a:p>
            <a:endParaRPr lang="fr-FR" sz="1400" dirty="0"/>
          </a:p>
        </p:txBody>
      </p:sp>
      <p:pic>
        <p:nvPicPr>
          <p:cNvPr id="91140" name="Picture 4" descr="http://images01.olx.fr/ui/11/99/20/1296289245_160359920_3-Televiseur-couleur-de-36-cm-Philippe-STARCK-Jim-Nature-Edition-SABA-1994-TV-Hi-Fi-Electroniques.jpg"/>
          <p:cNvPicPr>
            <a:picLocks noChangeAspect="1" noChangeArrowheads="1"/>
          </p:cNvPicPr>
          <p:nvPr/>
        </p:nvPicPr>
        <p:blipFill>
          <a:blip r:embed="rId3" cstate="print"/>
          <a:srcRect/>
          <a:stretch>
            <a:fillRect/>
          </a:stretch>
        </p:blipFill>
        <p:spPr bwMode="auto">
          <a:xfrm>
            <a:off x="467544" y="4941168"/>
            <a:ext cx="1008112" cy="1066201"/>
          </a:xfrm>
          <a:prstGeom prst="rect">
            <a:avLst/>
          </a:prstGeom>
          <a:noFill/>
        </p:spPr>
      </p:pic>
      <p:pic>
        <p:nvPicPr>
          <p:cNvPr id="91144" name="Picture 8" descr="http://tools.makerlinks.com/viewpic-154-chutedeau.jpg"/>
          <p:cNvPicPr>
            <a:picLocks noChangeAspect="1" noChangeArrowheads="1"/>
          </p:cNvPicPr>
          <p:nvPr/>
        </p:nvPicPr>
        <p:blipFill>
          <a:blip r:embed="rId4" cstate="print"/>
          <a:srcRect/>
          <a:stretch>
            <a:fillRect/>
          </a:stretch>
        </p:blipFill>
        <p:spPr bwMode="auto">
          <a:xfrm>
            <a:off x="323528" y="3645024"/>
            <a:ext cx="1307637" cy="9807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2752"/>
            <a:ext cx="8496944" cy="908720"/>
          </a:xfrm>
        </p:spPr>
        <p:txBody>
          <a:bodyPr/>
          <a:lstStyle/>
          <a:p>
            <a:pPr algn="ctr"/>
            <a:r>
              <a:rPr lang="fr-FR" sz="1800" dirty="0" smtClean="0"/>
              <a:t>ÉQUIVALENCE entre invariance des lois physiques </a:t>
            </a:r>
            <a:br>
              <a:rPr lang="fr-FR" sz="1800" dirty="0" smtClean="0"/>
            </a:br>
            <a:r>
              <a:rPr lang="fr-FR" sz="1800" dirty="0" smtClean="0"/>
              <a:t>et lois de conservation (1918)</a:t>
            </a:r>
            <a:endParaRPr lang="fr-FR" sz="1800" dirty="0"/>
          </a:p>
        </p:txBody>
      </p:sp>
      <p:sp>
        <p:nvSpPr>
          <p:cNvPr id="3" name="Espace réservé du contenu 2"/>
          <p:cNvSpPr>
            <a:spLocks noGrp="1"/>
          </p:cNvSpPr>
          <p:nvPr>
            <p:ph idx="1"/>
          </p:nvPr>
        </p:nvSpPr>
        <p:spPr>
          <a:xfrm>
            <a:off x="683568" y="4581128"/>
            <a:ext cx="8172464" cy="4392488"/>
          </a:xfrm>
        </p:spPr>
        <p:txBody>
          <a:bodyPr/>
          <a:lstStyle/>
          <a:p>
            <a:endParaRPr lang="fr-FR" sz="1600" dirty="0" smtClean="0">
              <a:solidFill>
                <a:schemeClr val="tx1"/>
              </a:solidFill>
              <a:latin typeface="Arial" pitchFamily="34" charset="0"/>
              <a:cs typeface="Arial" pitchFamily="34" charset="0"/>
            </a:endParaRPr>
          </a:p>
          <a:p>
            <a:endParaRPr lang="fr-FR" sz="1600" dirty="0" smtClean="0">
              <a:solidFill>
                <a:schemeClr val="tx1"/>
              </a:solidFill>
              <a:latin typeface="Arial" pitchFamily="34" charset="0"/>
              <a:cs typeface="Arial" pitchFamily="34" charset="0"/>
            </a:endParaRP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12</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 </a:t>
            </a:r>
            <a:endParaRPr lang="fr-FR" dirty="0"/>
          </a:p>
        </p:txBody>
      </p:sp>
      <p:sp>
        <p:nvSpPr>
          <p:cNvPr id="12289" name="Rectangle 1"/>
          <p:cNvSpPr>
            <a:spLocks noChangeArrowheads="1"/>
          </p:cNvSpPr>
          <p:nvPr/>
        </p:nvSpPr>
        <p:spPr bwMode="auto">
          <a:xfrm>
            <a:off x="827584" y="4567193"/>
            <a:ext cx="784887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mj-lt"/>
              <a:cs typeface="Arial" pitchFamily="34" charset="0"/>
            </a:endParaRPr>
          </a:p>
        </p:txBody>
      </p:sp>
      <p:pic>
        <p:nvPicPr>
          <p:cNvPr id="55298" name="Picture 2" descr="http://www.iie.org/en/Who-We-Are/Stories/~/media/Images/Corporate/Static-Header/D-F/SH-EmmyNoether.ashx?mh=235&amp;mw=300"/>
          <p:cNvPicPr>
            <a:picLocks noChangeAspect="1" noChangeArrowheads="1"/>
          </p:cNvPicPr>
          <p:nvPr/>
        </p:nvPicPr>
        <p:blipFill>
          <a:blip r:embed="rId4" cstate="print"/>
          <a:srcRect/>
          <a:stretch>
            <a:fillRect/>
          </a:stretch>
        </p:blipFill>
        <p:spPr bwMode="auto">
          <a:xfrm>
            <a:off x="1475656" y="1268760"/>
            <a:ext cx="2481977" cy="1944216"/>
          </a:xfrm>
          <a:prstGeom prst="rect">
            <a:avLst/>
          </a:prstGeom>
          <a:noFill/>
        </p:spPr>
      </p:pic>
      <p:sp>
        <p:nvSpPr>
          <p:cNvPr id="10" name="Rectangle 9"/>
          <p:cNvSpPr/>
          <p:nvPr/>
        </p:nvSpPr>
        <p:spPr>
          <a:xfrm>
            <a:off x="539552" y="4797152"/>
            <a:ext cx="8208912" cy="1015663"/>
          </a:xfrm>
          <a:prstGeom prst="rect">
            <a:avLst/>
          </a:prstGeom>
        </p:spPr>
        <p:txBody>
          <a:bodyPr wrap="square">
            <a:spAutoFit/>
          </a:bodyPr>
          <a:lstStyle/>
          <a:p>
            <a:pPr algn="just"/>
            <a:r>
              <a:rPr lang="fr-FR" sz="1200" dirty="0" smtClean="0"/>
              <a:t>Pour la petite histoire : au printemps 1915, Emmy Noether est invitée à venir enseigner à l'université de Göttingen par David Hilbert et Félix Klein. Les philosophes et les historiens s’y opposent : « Que penseront nos soldats, quand ils reviendront à l'université et verront qu'ils doivent apprendre aux pieds d'une femme ? » Réponse de Hilbert : « Je ne vois pas pourquoi le sexe de la candidate serait un argument contre son admission comme </a:t>
            </a:r>
            <a:r>
              <a:rPr lang="de-DE" sz="1200" i="1" dirty="0" smtClean="0"/>
              <a:t>Privatdozent</a:t>
            </a:r>
            <a:r>
              <a:rPr lang="fr-FR" sz="1200" dirty="0" smtClean="0"/>
              <a:t>. Après tout, nous sommes une université, pas des bains publics. »</a:t>
            </a:r>
            <a:endParaRPr lang="fr-FR" sz="1200" dirty="0"/>
          </a:p>
        </p:txBody>
      </p:sp>
      <p:sp>
        <p:nvSpPr>
          <p:cNvPr id="11" name="ZoneTexte 10"/>
          <p:cNvSpPr txBox="1"/>
          <p:nvPr/>
        </p:nvSpPr>
        <p:spPr>
          <a:xfrm>
            <a:off x="395536" y="3501008"/>
            <a:ext cx="8280920" cy="584775"/>
          </a:xfrm>
          <a:prstGeom prst="rect">
            <a:avLst/>
          </a:prstGeom>
          <a:noFill/>
        </p:spPr>
        <p:txBody>
          <a:bodyPr wrap="square" rtlCol="0">
            <a:spAutoFit/>
          </a:bodyPr>
          <a:lstStyle/>
          <a:p>
            <a:pPr algn="just"/>
            <a:r>
              <a:rPr lang="fr-FR" sz="1600" b="1" dirty="0" smtClean="0"/>
              <a:t>Théorème de Noether </a:t>
            </a:r>
            <a:r>
              <a:rPr lang="fr-FR" sz="1600" dirty="0" smtClean="0"/>
              <a:t>(Emmy) : La conservation de l’énergie est une conséquence de l’invariance des lois physiques par translation du temps.</a:t>
            </a:r>
            <a:endParaRPr lang="fr-FR" sz="1600" dirty="0"/>
          </a:p>
        </p:txBody>
      </p:sp>
      <p:sp>
        <p:nvSpPr>
          <p:cNvPr id="12" name="ZoneTexte 11"/>
          <p:cNvSpPr txBox="1"/>
          <p:nvPr/>
        </p:nvSpPr>
        <p:spPr>
          <a:xfrm>
            <a:off x="763630" y="4293096"/>
            <a:ext cx="7378943" cy="338554"/>
          </a:xfrm>
          <a:prstGeom prst="rect">
            <a:avLst/>
          </a:prstGeom>
          <a:noFill/>
        </p:spPr>
        <p:txBody>
          <a:bodyPr wrap="none" rtlCol="0">
            <a:spAutoFit/>
          </a:bodyPr>
          <a:lstStyle/>
          <a:p>
            <a:pPr algn="just"/>
            <a:r>
              <a:rPr lang="fr-FR" sz="1600" dirty="0" smtClean="0"/>
              <a:t>Albert Einstein  dira qu’« il s’agit d’un monument de la pensée mathématique ».</a:t>
            </a:r>
            <a:endParaRPr lang="fr-FR" sz="1600" dirty="0"/>
          </a:p>
        </p:txBody>
      </p:sp>
      <p:pic>
        <p:nvPicPr>
          <p:cNvPr id="13" name="Picture 5" descr="203"/>
          <p:cNvPicPr>
            <a:picLocks noChangeAspect="1" noChangeArrowheads="1"/>
          </p:cNvPicPr>
          <p:nvPr/>
        </p:nvPicPr>
        <p:blipFill>
          <a:blip r:embed="rId5" cstate="print"/>
          <a:srcRect/>
          <a:stretch>
            <a:fillRect/>
          </a:stretch>
        </p:blipFill>
        <p:spPr bwMode="auto">
          <a:xfrm>
            <a:off x="5364088" y="1340768"/>
            <a:ext cx="2664917" cy="1761027"/>
          </a:xfrm>
          <a:prstGeom prst="rect">
            <a:avLst/>
          </a:prstGeom>
          <a:noFill/>
        </p:spPr>
      </p:pic>
      <p:sp>
        <p:nvSpPr>
          <p:cNvPr id="58370" name="Rectangle 2"/>
          <p:cNvSpPr>
            <a:spLocks noChangeArrowheads="1"/>
          </p:cNvSpPr>
          <p:nvPr/>
        </p:nvSpPr>
        <p:spPr bwMode="auto">
          <a:xfrm>
            <a:off x="179512" y="393305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8369" name="Object 1"/>
          <p:cNvGraphicFramePr>
            <a:graphicFrameLocks noChangeAspect="1"/>
          </p:cNvGraphicFramePr>
          <p:nvPr/>
        </p:nvGraphicFramePr>
        <p:xfrm>
          <a:off x="6159500" y="3910013"/>
          <a:ext cx="2319338" cy="249237"/>
        </p:xfrm>
        <a:graphic>
          <a:graphicData uri="http://schemas.openxmlformats.org/presentationml/2006/ole">
            <p:oleObj spid="_x0000_s58369" name="Équation" r:id="rId6" imgW="2323800" imgH="253800" progId="Equation.3">
              <p:embed/>
            </p:oleObj>
          </a:graphicData>
        </a:graphic>
      </p:graphicFrame>
      <p:sp>
        <p:nvSpPr>
          <p:cNvPr id="58371" name="Rectangle 3"/>
          <p:cNvSpPr>
            <a:spLocks noChangeArrowheads="1"/>
          </p:cNvSpPr>
          <p:nvPr/>
        </p:nvSpPr>
        <p:spPr bwMode="auto">
          <a:xfrm>
            <a:off x="0" y="3946268"/>
            <a:ext cx="9144000" cy="10310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rgbClr val="00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fr-FR" sz="1100" dirty="0" smtClean="0">
              <a:solidFill>
                <a:srgbClr val="000000"/>
              </a:solidFill>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rgbClr val="000000"/>
              </a:solidFill>
              <a:effectLst/>
              <a:latin typeface="Arial" pitchFamily="34" charset="0"/>
              <a:ea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lang="fr-FR" sz="1100" dirty="0" smtClean="0">
              <a:solidFill>
                <a:srgbClr val="000000"/>
              </a:solidFill>
              <a:latin typeface="Arial" pitchFamily="34" charset="0"/>
              <a:sym typeface="MT Extra" pitchFamily="18" charset="2"/>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fr-FR" sz="600" b="0" i="0" u="none" strike="noStrike" cap="none" normalizeH="0" baseline="0" dirty="0" smtClean="0">
              <a:ln>
                <a:noFill/>
              </a:ln>
              <a:solidFill>
                <a:schemeClr val="tx1"/>
              </a:solidFill>
              <a:effectLst/>
              <a:latin typeface="Times New Roman" pitchFamily="18" charset="0"/>
              <a:sym typeface="MT Extra" pitchFamily="18" charset="2"/>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rgbClr val="000000"/>
              </a:solidFill>
              <a:effectLst/>
              <a:latin typeface="Times New Roman" pitchFamily="18" charset="0"/>
              <a:ea typeface="Times New Roman" pitchFamily="18" charset="0"/>
              <a:sym typeface="MT Extra" pitchFamily="18" charset="2"/>
            </a:endParaRPr>
          </a:p>
        </p:txBody>
      </p:sp>
      <p:sp>
        <p:nvSpPr>
          <p:cNvPr id="58373" name="Rectangle 5"/>
          <p:cNvSpPr>
            <a:spLocks noChangeArrowheads="1"/>
          </p:cNvSpPr>
          <p:nvPr/>
        </p:nvSpPr>
        <p:spPr bwMode="auto">
          <a:xfrm>
            <a:off x="0" y="-123110"/>
            <a:ext cx="25519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000000"/>
                </a:solidFill>
                <a:effectLst/>
                <a:latin typeface="Arial" pitchFamily="34" charset="0"/>
                <a:ea typeface="Times New Roman" pitchFamily="18" charset="0"/>
              </a:rPr>
              <a:t>  </a:t>
            </a:r>
            <a:endParaRPr kumimoji="0" lang="fr-F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0"/>
          <p:cNvSpPr>
            <a:spLocks noGrp="1" noChangeArrowheads="1"/>
          </p:cNvSpPr>
          <p:nvPr>
            <p:ph type="title"/>
          </p:nvPr>
        </p:nvSpPr>
        <p:spPr bwMode="auto">
          <a:xfrm>
            <a:off x="914400" y="332656"/>
            <a:ext cx="8229600" cy="457200"/>
          </a:xfrm>
          <a:noFill/>
          <a:ln>
            <a:miter lim="800000"/>
            <a:headEnd/>
            <a:tailEnd/>
          </a:ln>
        </p:spPr>
        <p:txBody>
          <a:bodyPr vert="horz" wrap="square" lIns="91440" tIns="45720" rIns="91440" bIns="45720" numCol="1" anchor="t" anchorCtr="0" compatLnSpc="1">
            <a:prstTxWarp prst="textNoShape">
              <a:avLst/>
            </a:prstTxWarp>
          </a:bodyPr>
          <a:lstStyle/>
          <a:p>
            <a:pPr algn="ctr"/>
            <a:r>
              <a:rPr lang="fr-FR" sz="1600" b="1" dirty="0" smtClean="0">
                <a:latin typeface="Verdana" pitchFamily="34" charset="0"/>
              </a:rPr>
              <a:t>1930 : le « puzzle » de la radioactivité bêta</a:t>
            </a:r>
          </a:p>
        </p:txBody>
      </p:sp>
      <p:grpSp>
        <p:nvGrpSpPr>
          <p:cNvPr id="2" name="Group 4"/>
          <p:cNvGrpSpPr>
            <a:grpSpLocks/>
          </p:cNvGrpSpPr>
          <p:nvPr/>
        </p:nvGrpSpPr>
        <p:grpSpPr bwMode="auto">
          <a:xfrm>
            <a:off x="1252538" y="1844675"/>
            <a:ext cx="5505450" cy="3305175"/>
            <a:chOff x="607" y="1163"/>
            <a:chExt cx="3468" cy="2082"/>
          </a:xfrm>
        </p:grpSpPr>
        <p:grpSp>
          <p:nvGrpSpPr>
            <p:cNvPr id="3" name="Group 5"/>
            <p:cNvGrpSpPr>
              <a:grpSpLocks/>
            </p:cNvGrpSpPr>
            <p:nvPr/>
          </p:nvGrpSpPr>
          <p:grpSpPr bwMode="auto">
            <a:xfrm>
              <a:off x="962" y="1460"/>
              <a:ext cx="3057" cy="1546"/>
              <a:chOff x="962" y="1460"/>
              <a:chExt cx="3057" cy="1546"/>
            </a:xfrm>
          </p:grpSpPr>
          <p:grpSp>
            <p:nvGrpSpPr>
              <p:cNvPr id="4" name="Group 6"/>
              <p:cNvGrpSpPr>
                <a:grpSpLocks/>
              </p:cNvGrpSpPr>
              <p:nvPr/>
            </p:nvGrpSpPr>
            <p:grpSpPr bwMode="auto">
              <a:xfrm>
                <a:off x="962" y="2160"/>
                <a:ext cx="1582" cy="0"/>
                <a:chOff x="962" y="2160"/>
                <a:chExt cx="1582" cy="0"/>
              </a:xfrm>
            </p:grpSpPr>
            <p:sp>
              <p:nvSpPr>
                <p:cNvPr id="1050" name="Line 7"/>
                <p:cNvSpPr>
                  <a:spLocks noChangeShapeType="1"/>
                </p:cNvSpPr>
                <p:nvPr/>
              </p:nvSpPr>
              <p:spPr bwMode="auto">
                <a:xfrm>
                  <a:off x="962" y="2160"/>
                  <a:ext cx="862" cy="0"/>
                </a:xfrm>
                <a:prstGeom prst="line">
                  <a:avLst/>
                </a:prstGeom>
                <a:noFill/>
                <a:ln w="50800">
                  <a:solidFill>
                    <a:schemeClr val="tx1"/>
                  </a:solidFill>
                  <a:round/>
                  <a:headEnd type="none" w="sm" len="sm"/>
                  <a:tailEnd type="stealth" w="med" len="med"/>
                </a:ln>
              </p:spPr>
              <p:txBody>
                <a:bodyPr wrap="none" anchor="ctr"/>
                <a:lstStyle/>
                <a:p>
                  <a:endParaRPr lang="fr-FR"/>
                </a:p>
              </p:txBody>
            </p:sp>
            <p:sp>
              <p:nvSpPr>
                <p:cNvPr id="1051" name="Line 8"/>
                <p:cNvSpPr>
                  <a:spLocks noChangeShapeType="1"/>
                </p:cNvSpPr>
                <p:nvPr/>
              </p:nvSpPr>
              <p:spPr bwMode="auto">
                <a:xfrm>
                  <a:off x="1634" y="2160"/>
                  <a:ext cx="910" cy="0"/>
                </a:xfrm>
                <a:prstGeom prst="line">
                  <a:avLst/>
                </a:prstGeom>
                <a:noFill/>
                <a:ln w="50800">
                  <a:solidFill>
                    <a:schemeClr val="tx1"/>
                  </a:solidFill>
                  <a:round/>
                  <a:headEnd type="none" w="sm" len="sm"/>
                  <a:tailEnd type="none" w="sm" len="sm"/>
                </a:ln>
              </p:spPr>
              <p:txBody>
                <a:bodyPr wrap="none" anchor="ctr"/>
                <a:lstStyle/>
                <a:p>
                  <a:endParaRPr lang="fr-FR"/>
                </a:p>
              </p:txBody>
            </p:sp>
          </p:grpSp>
          <p:sp>
            <p:nvSpPr>
              <p:cNvPr id="1043" name="Oval 9"/>
              <p:cNvSpPr>
                <a:spLocks noChangeArrowheads="1"/>
              </p:cNvSpPr>
              <p:nvPr/>
            </p:nvSpPr>
            <p:spPr bwMode="auto">
              <a:xfrm>
                <a:off x="2532" y="2129"/>
                <a:ext cx="88" cy="88"/>
              </a:xfrm>
              <a:prstGeom prst="ellipse">
                <a:avLst/>
              </a:prstGeom>
              <a:solidFill>
                <a:schemeClr val="tx1"/>
              </a:solidFill>
              <a:ln w="12700">
                <a:solidFill>
                  <a:schemeClr val="tx1"/>
                </a:solidFill>
                <a:round/>
                <a:headEnd/>
                <a:tailEnd/>
              </a:ln>
            </p:spPr>
            <p:txBody>
              <a:bodyPr wrap="none" anchor="ctr"/>
              <a:lstStyle/>
              <a:p>
                <a:endParaRPr lang="fr-FR"/>
              </a:p>
            </p:txBody>
          </p:sp>
          <p:grpSp>
            <p:nvGrpSpPr>
              <p:cNvPr id="5" name="Group 10"/>
              <p:cNvGrpSpPr>
                <a:grpSpLocks/>
              </p:cNvGrpSpPr>
              <p:nvPr/>
            </p:nvGrpSpPr>
            <p:grpSpPr bwMode="auto">
              <a:xfrm>
                <a:off x="2597" y="1460"/>
                <a:ext cx="1422" cy="692"/>
                <a:chOff x="2597" y="1460"/>
                <a:chExt cx="1422" cy="692"/>
              </a:xfrm>
            </p:grpSpPr>
            <p:sp>
              <p:nvSpPr>
                <p:cNvPr id="1048" name="Line 11"/>
                <p:cNvSpPr>
                  <a:spLocks noChangeShapeType="1"/>
                </p:cNvSpPr>
                <p:nvPr/>
              </p:nvSpPr>
              <p:spPr bwMode="auto">
                <a:xfrm flipV="1">
                  <a:off x="2597" y="1775"/>
                  <a:ext cx="775" cy="377"/>
                </a:xfrm>
                <a:prstGeom prst="line">
                  <a:avLst/>
                </a:prstGeom>
                <a:noFill/>
                <a:ln w="50800">
                  <a:solidFill>
                    <a:schemeClr val="tx1"/>
                  </a:solidFill>
                  <a:round/>
                  <a:headEnd type="none" w="sm" len="sm"/>
                  <a:tailEnd type="stealth" w="med" len="med"/>
                </a:ln>
              </p:spPr>
              <p:txBody>
                <a:bodyPr wrap="none" anchor="ctr"/>
                <a:lstStyle/>
                <a:p>
                  <a:endParaRPr lang="fr-FR"/>
                </a:p>
              </p:txBody>
            </p:sp>
            <p:sp>
              <p:nvSpPr>
                <p:cNvPr id="1049" name="Line 12"/>
                <p:cNvSpPr>
                  <a:spLocks noChangeShapeType="1"/>
                </p:cNvSpPr>
                <p:nvPr/>
              </p:nvSpPr>
              <p:spPr bwMode="auto">
                <a:xfrm flipV="1">
                  <a:off x="3201" y="1460"/>
                  <a:ext cx="818" cy="398"/>
                </a:xfrm>
                <a:prstGeom prst="line">
                  <a:avLst/>
                </a:prstGeom>
                <a:noFill/>
                <a:ln w="50800">
                  <a:solidFill>
                    <a:schemeClr val="tx1"/>
                  </a:solidFill>
                  <a:round/>
                  <a:headEnd type="none" w="sm" len="sm"/>
                  <a:tailEnd type="none" w="sm" len="sm"/>
                </a:ln>
              </p:spPr>
              <p:txBody>
                <a:bodyPr wrap="none" anchor="ctr"/>
                <a:lstStyle/>
                <a:p>
                  <a:endParaRPr lang="fr-FR"/>
                </a:p>
              </p:txBody>
            </p:sp>
          </p:grpSp>
          <p:grpSp>
            <p:nvGrpSpPr>
              <p:cNvPr id="6" name="Group 13"/>
              <p:cNvGrpSpPr>
                <a:grpSpLocks/>
              </p:cNvGrpSpPr>
              <p:nvPr/>
            </p:nvGrpSpPr>
            <p:grpSpPr bwMode="auto">
              <a:xfrm>
                <a:off x="2600" y="2192"/>
                <a:ext cx="1356" cy="814"/>
                <a:chOff x="2600" y="2192"/>
                <a:chExt cx="1356" cy="814"/>
              </a:xfrm>
            </p:grpSpPr>
            <p:sp>
              <p:nvSpPr>
                <p:cNvPr id="1046" name="Line 14"/>
                <p:cNvSpPr>
                  <a:spLocks noChangeShapeType="1"/>
                </p:cNvSpPr>
                <p:nvPr/>
              </p:nvSpPr>
              <p:spPr bwMode="auto">
                <a:xfrm>
                  <a:off x="2600" y="2192"/>
                  <a:ext cx="739" cy="443"/>
                </a:xfrm>
                <a:prstGeom prst="line">
                  <a:avLst/>
                </a:prstGeom>
                <a:noFill/>
                <a:ln w="25400">
                  <a:solidFill>
                    <a:schemeClr val="tx1"/>
                  </a:solidFill>
                  <a:round/>
                  <a:headEnd type="none" w="sm" len="sm"/>
                  <a:tailEnd type="stealth" w="med" len="med"/>
                </a:ln>
              </p:spPr>
              <p:txBody>
                <a:bodyPr wrap="none" anchor="ctr"/>
                <a:lstStyle/>
                <a:p>
                  <a:endParaRPr lang="fr-FR"/>
                </a:p>
              </p:txBody>
            </p:sp>
            <p:sp>
              <p:nvSpPr>
                <p:cNvPr id="1047" name="Line 15"/>
                <p:cNvSpPr>
                  <a:spLocks noChangeShapeType="1"/>
                </p:cNvSpPr>
                <p:nvPr/>
              </p:nvSpPr>
              <p:spPr bwMode="auto">
                <a:xfrm>
                  <a:off x="3176" y="2538"/>
                  <a:ext cx="780" cy="468"/>
                </a:xfrm>
                <a:prstGeom prst="line">
                  <a:avLst/>
                </a:prstGeom>
                <a:noFill/>
                <a:ln w="25400">
                  <a:solidFill>
                    <a:schemeClr val="tx1"/>
                  </a:solidFill>
                  <a:round/>
                  <a:headEnd type="none" w="sm" len="sm"/>
                  <a:tailEnd type="none" w="sm" len="sm"/>
                </a:ln>
              </p:spPr>
              <p:txBody>
                <a:bodyPr wrap="none" anchor="ctr"/>
                <a:lstStyle/>
                <a:p>
                  <a:endParaRPr lang="fr-FR"/>
                </a:p>
              </p:txBody>
            </p:sp>
          </p:grpSp>
        </p:grpSp>
        <p:sp>
          <p:nvSpPr>
            <p:cNvPr id="1039" name="Rectangle 16"/>
            <p:cNvSpPr>
              <a:spLocks noChangeArrowheads="1"/>
            </p:cNvSpPr>
            <p:nvPr/>
          </p:nvSpPr>
          <p:spPr bwMode="auto">
            <a:xfrm>
              <a:off x="607" y="1793"/>
              <a:ext cx="749" cy="252"/>
            </a:xfrm>
            <a:prstGeom prst="rect">
              <a:avLst/>
            </a:prstGeom>
            <a:noFill/>
            <a:ln w="9525">
              <a:noFill/>
              <a:miter lim="800000"/>
              <a:headEnd/>
              <a:tailEnd/>
            </a:ln>
          </p:spPr>
          <p:txBody>
            <a:bodyPr wrap="none" lIns="92075" tIns="46038" rIns="92075" bIns="46038">
              <a:spAutoFit/>
            </a:bodyPr>
            <a:lstStyle/>
            <a:p>
              <a:pPr algn="ctr"/>
              <a:r>
                <a:rPr lang="fr-FR" sz="2000" dirty="0">
                  <a:solidFill>
                    <a:schemeClr val="tx1"/>
                  </a:solidFill>
                  <a:latin typeface="Verdana" pitchFamily="34" charset="0"/>
                </a:rPr>
                <a:t>neutron</a:t>
              </a:r>
            </a:p>
          </p:txBody>
        </p:sp>
        <p:sp>
          <p:nvSpPr>
            <p:cNvPr id="1040" name="Rectangle 17"/>
            <p:cNvSpPr>
              <a:spLocks noChangeArrowheads="1"/>
            </p:cNvSpPr>
            <p:nvPr/>
          </p:nvSpPr>
          <p:spPr bwMode="auto">
            <a:xfrm>
              <a:off x="3427" y="1163"/>
              <a:ext cx="648" cy="252"/>
            </a:xfrm>
            <a:prstGeom prst="rect">
              <a:avLst/>
            </a:prstGeom>
            <a:noFill/>
            <a:ln w="9525">
              <a:noFill/>
              <a:miter lim="800000"/>
              <a:headEnd/>
              <a:tailEnd/>
            </a:ln>
          </p:spPr>
          <p:txBody>
            <a:bodyPr wrap="none" lIns="92075" tIns="46038" rIns="92075" bIns="46038">
              <a:spAutoFit/>
            </a:bodyPr>
            <a:lstStyle/>
            <a:p>
              <a:pPr algn="ctr"/>
              <a:r>
                <a:rPr lang="fr-FR" sz="2000">
                  <a:solidFill>
                    <a:schemeClr val="tx1"/>
                  </a:solidFill>
                  <a:latin typeface="Verdana" pitchFamily="34" charset="0"/>
                </a:rPr>
                <a:t>proton</a:t>
              </a:r>
            </a:p>
          </p:txBody>
        </p:sp>
        <p:sp>
          <p:nvSpPr>
            <p:cNvPr id="1041" name="Rectangle 18"/>
            <p:cNvSpPr>
              <a:spLocks noChangeArrowheads="1"/>
            </p:cNvSpPr>
            <p:nvPr/>
          </p:nvSpPr>
          <p:spPr bwMode="auto">
            <a:xfrm>
              <a:off x="3157" y="2993"/>
              <a:ext cx="769" cy="252"/>
            </a:xfrm>
            <a:prstGeom prst="rect">
              <a:avLst/>
            </a:prstGeom>
            <a:noFill/>
            <a:ln w="9525">
              <a:noFill/>
              <a:miter lim="800000"/>
              <a:headEnd/>
              <a:tailEnd/>
            </a:ln>
          </p:spPr>
          <p:txBody>
            <a:bodyPr wrap="none" lIns="92075" tIns="46038" rIns="92075" bIns="46038">
              <a:spAutoFit/>
            </a:bodyPr>
            <a:lstStyle/>
            <a:p>
              <a:pPr algn="ctr"/>
              <a:r>
                <a:rPr lang="fr-FR" sz="2000" dirty="0">
                  <a:solidFill>
                    <a:schemeClr val="tx1"/>
                  </a:solidFill>
                  <a:latin typeface="Verdana" pitchFamily="34" charset="0"/>
                </a:rPr>
                <a:t>électron</a:t>
              </a:r>
            </a:p>
          </p:txBody>
        </p:sp>
      </p:grpSp>
      <p:graphicFrame>
        <p:nvGraphicFramePr>
          <p:cNvPr id="79891" name="Object 2"/>
          <p:cNvGraphicFramePr>
            <a:graphicFrameLocks/>
          </p:cNvGraphicFramePr>
          <p:nvPr>
            <p:ph idx="1"/>
          </p:nvPr>
        </p:nvGraphicFramePr>
        <p:xfrm>
          <a:off x="3714750" y="2786063"/>
          <a:ext cx="1677988" cy="2303462"/>
        </p:xfrm>
        <a:graphic>
          <a:graphicData uri="http://schemas.openxmlformats.org/presentationml/2006/ole">
            <p:oleObj spid="_x0000_s56322" name="ClipArt" r:id="rId4" imgW="1677960" imgH="2303280" progId="">
              <p:embed/>
            </p:oleObj>
          </a:graphicData>
        </a:graphic>
      </p:graphicFrame>
      <p:grpSp>
        <p:nvGrpSpPr>
          <p:cNvPr id="7" name="Group 22"/>
          <p:cNvGrpSpPr>
            <a:grpSpLocks/>
          </p:cNvGrpSpPr>
          <p:nvPr/>
        </p:nvGrpSpPr>
        <p:grpSpPr bwMode="auto">
          <a:xfrm>
            <a:off x="4125910" y="3430591"/>
            <a:ext cx="4127496" cy="415925"/>
            <a:chOff x="2599" y="2161"/>
            <a:chExt cx="2600" cy="262"/>
          </a:xfrm>
        </p:grpSpPr>
        <p:grpSp>
          <p:nvGrpSpPr>
            <p:cNvPr id="8" name="Group 23"/>
            <p:cNvGrpSpPr>
              <a:grpSpLocks/>
            </p:cNvGrpSpPr>
            <p:nvPr/>
          </p:nvGrpSpPr>
          <p:grpSpPr bwMode="auto">
            <a:xfrm>
              <a:off x="2599" y="2161"/>
              <a:ext cx="1582" cy="0"/>
              <a:chOff x="2599" y="2161"/>
              <a:chExt cx="1582" cy="0"/>
            </a:xfrm>
          </p:grpSpPr>
          <p:sp>
            <p:nvSpPr>
              <p:cNvPr id="1036" name="Line 24"/>
              <p:cNvSpPr>
                <a:spLocks noChangeShapeType="1"/>
              </p:cNvSpPr>
              <p:nvPr/>
            </p:nvSpPr>
            <p:spPr bwMode="auto">
              <a:xfrm>
                <a:off x="2599" y="2161"/>
                <a:ext cx="862" cy="0"/>
              </a:xfrm>
              <a:prstGeom prst="line">
                <a:avLst/>
              </a:prstGeom>
              <a:noFill/>
              <a:ln w="25400">
                <a:solidFill>
                  <a:schemeClr val="tx1"/>
                </a:solidFill>
                <a:round/>
                <a:headEnd type="none" w="sm" len="sm"/>
                <a:tailEnd type="stealth" w="med" len="med"/>
              </a:ln>
            </p:spPr>
            <p:txBody>
              <a:bodyPr wrap="none" anchor="ctr"/>
              <a:lstStyle/>
              <a:p>
                <a:endParaRPr lang="fr-FR"/>
              </a:p>
            </p:txBody>
          </p:sp>
          <p:sp>
            <p:nvSpPr>
              <p:cNvPr id="1037" name="Line 25"/>
              <p:cNvSpPr>
                <a:spLocks noChangeShapeType="1"/>
              </p:cNvSpPr>
              <p:nvPr/>
            </p:nvSpPr>
            <p:spPr bwMode="auto">
              <a:xfrm>
                <a:off x="3271" y="2161"/>
                <a:ext cx="910" cy="0"/>
              </a:xfrm>
              <a:prstGeom prst="line">
                <a:avLst/>
              </a:prstGeom>
              <a:noFill/>
              <a:ln w="25400">
                <a:solidFill>
                  <a:schemeClr val="tx1"/>
                </a:solidFill>
                <a:round/>
                <a:headEnd type="none" w="sm" len="sm"/>
                <a:tailEnd type="none" w="sm" len="sm"/>
              </a:ln>
            </p:spPr>
            <p:txBody>
              <a:bodyPr wrap="none" anchor="ctr"/>
              <a:lstStyle/>
              <a:p>
                <a:endParaRPr lang="fr-FR"/>
              </a:p>
            </p:txBody>
          </p:sp>
        </p:grpSp>
        <p:sp>
          <p:nvSpPr>
            <p:cNvPr id="1035" name="Rectangle 26"/>
            <p:cNvSpPr>
              <a:spLocks noChangeArrowheads="1"/>
            </p:cNvSpPr>
            <p:nvPr/>
          </p:nvSpPr>
          <p:spPr bwMode="auto">
            <a:xfrm>
              <a:off x="3773" y="2190"/>
              <a:ext cx="1426" cy="233"/>
            </a:xfrm>
            <a:prstGeom prst="rect">
              <a:avLst/>
            </a:prstGeom>
            <a:noFill/>
            <a:ln w="9525">
              <a:noFill/>
              <a:miter lim="800000"/>
              <a:headEnd/>
              <a:tailEnd/>
            </a:ln>
          </p:spPr>
          <p:txBody>
            <a:bodyPr wrap="none" lIns="92075" tIns="46038" rIns="92075" bIns="46038">
              <a:spAutoFit/>
            </a:bodyPr>
            <a:lstStyle/>
            <a:p>
              <a:pPr algn="ctr"/>
              <a:r>
                <a:rPr lang="fr-FR" dirty="0" smtClean="0">
                  <a:solidFill>
                    <a:schemeClr val="hlink"/>
                  </a:solidFill>
                </a:rPr>
                <a:t>Énergie manquante </a:t>
              </a:r>
              <a:endParaRPr lang="fr-FR" dirty="0">
                <a:solidFill>
                  <a:schemeClr val="hlink"/>
                </a:solidFill>
              </a:endParaRPr>
            </a:p>
          </p:txBody>
        </p:sp>
      </p:grpSp>
      <p:sp>
        <p:nvSpPr>
          <p:cNvPr id="1032" name="Rectangle 34"/>
          <p:cNvSpPr>
            <a:spLocks noChangeArrowheads="1"/>
          </p:cNvSpPr>
          <p:nvPr/>
        </p:nvSpPr>
        <p:spPr bwMode="auto">
          <a:xfrm>
            <a:off x="3786188" y="5572125"/>
            <a:ext cx="4572000" cy="892175"/>
          </a:xfrm>
          <a:prstGeom prst="rect">
            <a:avLst/>
          </a:prstGeom>
          <a:noFill/>
          <a:ln w="9525">
            <a:noFill/>
            <a:miter lim="800000"/>
            <a:headEnd/>
            <a:tailEnd/>
          </a:ln>
        </p:spPr>
        <p:txBody>
          <a:bodyPr>
            <a:spAutoFit/>
          </a:bodyPr>
          <a:lstStyle/>
          <a:p>
            <a:pPr algn="ctr">
              <a:spcBef>
                <a:spcPct val="50000"/>
              </a:spcBef>
            </a:pPr>
            <a:r>
              <a:rPr lang="fr-FR" sz="2000" b="1" dirty="0">
                <a:solidFill>
                  <a:schemeClr val="tx1"/>
                </a:solidFill>
                <a:latin typeface="Verdana" pitchFamily="34" charset="0"/>
              </a:rPr>
              <a:t>(Z,A) → (Z+1, A) + e </a:t>
            </a:r>
            <a:r>
              <a:rPr lang="fr-FR" sz="2000" b="1" dirty="0" smtClean="0">
                <a:solidFill>
                  <a:schemeClr val="tx1"/>
                </a:solidFill>
                <a:latin typeface="Verdana" pitchFamily="34" charset="0"/>
              </a:rPr>
              <a:t>+</a:t>
            </a:r>
            <a:r>
              <a:rPr lang="fr-FR" sz="2000" b="1" dirty="0" smtClean="0">
                <a:latin typeface="Verdana" pitchFamily="34" charset="0"/>
                <a:sym typeface="Symbol" pitchFamily="18" charset="2"/>
              </a:rPr>
              <a:t> </a:t>
            </a:r>
            <a:r>
              <a:rPr lang="fr-FR" sz="3200" b="1" dirty="0" smtClean="0">
                <a:solidFill>
                  <a:srgbClr val="FF0000"/>
                </a:solidFill>
                <a:latin typeface="Symbol" pitchFamily="18" charset="2"/>
              </a:rPr>
              <a:t>n</a:t>
            </a:r>
            <a:r>
              <a:rPr lang="fr-FR" sz="2000" b="1" dirty="0" smtClean="0">
                <a:latin typeface="Verdana" pitchFamily="34" charset="0"/>
              </a:rPr>
              <a:t> </a:t>
            </a:r>
            <a:endParaRPr lang="fr-FR" sz="2000" b="1" dirty="0">
              <a:latin typeface="Verdana" pitchFamily="34" charset="0"/>
            </a:endParaRPr>
          </a:p>
          <a:p>
            <a:pPr>
              <a:spcBef>
                <a:spcPct val="50000"/>
              </a:spcBef>
            </a:pPr>
            <a:endParaRPr lang="fr-FR" sz="2000" b="1" baseline="-25000" dirty="0">
              <a:latin typeface="Verdana" pitchFamily="34" charset="0"/>
              <a:cs typeface="Times New Roman" pitchFamily="18" charset="0"/>
            </a:endParaRPr>
          </a:p>
        </p:txBody>
      </p:sp>
      <p:pic>
        <p:nvPicPr>
          <p:cNvPr id="56324" name="Picture 4" descr="http://bibnum.education.fr/files/u1/Figure-2_31.jpg"/>
          <p:cNvPicPr>
            <a:picLocks noChangeAspect="1" noChangeArrowheads="1"/>
          </p:cNvPicPr>
          <p:nvPr/>
        </p:nvPicPr>
        <p:blipFill>
          <a:blip r:embed="rId5" cstate="print"/>
          <a:srcRect/>
          <a:stretch>
            <a:fillRect/>
          </a:stretch>
        </p:blipFill>
        <p:spPr bwMode="auto">
          <a:xfrm>
            <a:off x="683568" y="4365104"/>
            <a:ext cx="2448272" cy="190965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9891"/>
                                        </p:tgtEl>
                                        <p:attrNameLst>
                                          <p:attrName>style.visibility</p:attrName>
                                        </p:attrNameLst>
                                      </p:cBhvr>
                                      <p:to>
                                        <p:strVal val="visible"/>
                                      </p:to>
                                    </p:set>
                                    <p:animEffect transition="in" filter="box(out)">
                                      <p:cBhvr>
                                        <p:cTn id="12" dur="500"/>
                                        <p:tgtEl>
                                          <p:spTgt spid="798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xfrm>
            <a:off x="468313" y="188913"/>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fr-FR" sz="1800" b="1" smtClean="0">
                <a:latin typeface="Verdana" pitchFamily="34" charset="0"/>
                <a:ea typeface="Verdana" pitchFamily="34" charset="0"/>
                <a:cs typeface="Verdana" pitchFamily="34" charset="0"/>
              </a:rPr>
              <a:t>Lettre du 5 décembre 1930</a:t>
            </a:r>
          </a:p>
        </p:txBody>
      </p:sp>
      <p:sp>
        <p:nvSpPr>
          <p:cNvPr id="6147" name="Espace réservé du contenu 2"/>
          <p:cNvSpPr>
            <a:spLocks noGrp="1"/>
          </p:cNvSpPr>
          <p:nvPr>
            <p:ph idx="1"/>
          </p:nvPr>
        </p:nvSpPr>
        <p:spPr>
          <a:xfrm>
            <a:off x="2268538" y="981075"/>
            <a:ext cx="6332537" cy="5191125"/>
          </a:xfrm>
        </p:spPr>
        <p:txBody>
          <a:bodyPr/>
          <a:lstStyle/>
          <a:p>
            <a:pPr indent="0" algn="just">
              <a:spcBef>
                <a:spcPct val="0"/>
              </a:spcBef>
            </a:pPr>
            <a:r>
              <a:rPr lang="fr-FR" sz="1600" b="0" dirty="0" smtClean="0">
                <a:latin typeface="Verdana" pitchFamily="34" charset="0"/>
                <a:ea typeface="Verdana" pitchFamily="34" charset="0"/>
                <a:cs typeface="Verdana" pitchFamily="34" charset="0"/>
              </a:rPr>
              <a:t>	</a:t>
            </a:r>
          </a:p>
          <a:p>
            <a:pPr indent="0" algn="just">
              <a:spcBef>
                <a:spcPct val="0"/>
              </a:spcBef>
            </a:pPr>
            <a:r>
              <a:rPr lang="fr-FR" sz="1600" b="0" dirty="0" smtClean="0">
                <a:latin typeface="Verdana" pitchFamily="34" charset="0"/>
                <a:ea typeface="Verdana" pitchFamily="34" charset="0"/>
                <a:cs typeface="Verdana" pitchFamily="34" charset="0"/>
              </a:rPr>
              <a:t>	</a:t>
            </a:r>
            <a:r>
              <a:rPr lang="fr-FR" sz="1400" b="0" dirty="0" smtClean="0">
                <a:solidFill>
                  <a:schemeClr val="tx1"/>
                </a:solidFill>
                <a:latin typeface="+mj-lt"/>
                <a:ea typeface="Verdana" pitchFamily="34" charset="0"/>
                <a:cs typeface="Verdana" pitchFamily="34" charset="0"/>
              </a:rPr>
              <a:t>Chers mesdames et messieurs radioactifs,</a:t>
            </a:r>
          </a:p>
          <a:p>
            <a:pPr indent="0" algn="just">
              <a:spcBef>
                <a:spcPct val="0"/>
              </a:spcBef>
            </a:pPr>
            <a:r>
              <a:rPr lang="fr-FR" sz="1400" dirty="0" smtClean="0">
                <a:solidFill>
                  <a:schemeClr val="tx1"/>
                </a:solidFill>
                <a:latin typeface="+mj-lt"/>
                <a:ea typeface="Verdana" pitchFamily="34" charset="0"/>
                <a:cs typeface="Verdana" pitchFamily="34" charset="0"/>
              </a:rPr>
              <a:t>	</a:t>
            </a:r>
            <a:r>
              <a:rPr lang="fr-FR" sz="1400" b="0" dirty="0" smtClean="0">
                <a:solidFill>
                  <a:schemeClr val="tx1"/>
                </a:solidFill>
                <a:latin typeface="+mj-lt"/>
                <a:ea typeface="Verdana" pitchFamily="34" charset="0"/>
                <a:cs typeface="Verdana" pitchFamily="34" charset="0"/>
              </a:rPr>
              <a:t>Je vous prie d’écouter avec bienveillance le messager de cette lettre. Il vous dira que pour pallier la « mauvaise » statistique des noyaux d’azote et de lithium et la continuité du spectre bêta, j’ai découvert un remède inespéré pour sauver la loi de conservation de l’énergie : il s’agit de la possibilité d’existence dans les noyaux de particules neutres de spin ½, obéissant au principe d’exclusion, mais différentes des photons en ce qu’elles ne se déplacent pas à la vitesse de la lumière.</a:t>
            </a:r>
          </a:p>
          <a:p>
            <a:pPr indent="0" algn="just">
              <a:spcBef>
                <a:spcPct val="0"/>
              </a:spcBef>
            </a:pPr>
            <a:r>
              <a:rPr lang="fr-FR" sz="1400" b="0" dirty="0" smtClean="0">
                <a:solidFill>
                  <a:schemeClr val="tx1"/>
                </a:solidFill>
                <a:latin typeface="+mj-lt"/>
                <a:ea typeface="Verdana" pitchFamily="34" charset="0"/>
                <a:cs typeface="Verdana" pitchFamily="34" charset="0"/>
              </a:rPr>
              <a:t>[…] Ainsi, cher peuple radioactif, examinez et jugez. Malheureusement, je ne pourrai pas être moi-même à Tübingen, ma présence étant indispensable ici pour un bal qui aura lieu ici dans la nuit du 6 au 7 décembre.</a:t>
            </a:r>
          </a:p>
          <a:p>
            <a:pPr indent="0" algn="r">
              <a:spcBef>
                <a:spcPct val="0"/>
              </a:spcBef>
            </a:pPr>
            <a:r>
              <a:rPr lang="fr-FR" sz="1400" b="0" dirty="0" smtClean="0">
                <a:solidFill>
                  <a:schemeClr val="tx1"/>
                </a:solidFill>
                <a:latin typeface="+mj-lt"/>
                <a:ea typeface="Verdana" pitchFamily="34" charset="0"/>
                <a:cs typeface="Verdana" pitchFamily="34" charset="0"/>
              </a:rPr>
              <a:t>Votre serviteur, le plus dévoué.</a:t>
            </a:r>
          </a:p>
          <a:p>
            <a:pPr indent="0" algn="r">
              <a:spcBef>
                <a:spcPct val="0"/>
              </a:spcBef>
            </a:pPr>
            <a:r>
              <a:rPr lang="fr-FR" sz="1400" b="0" dirty="0" smtClean="0">
                <a:solidFill>
                  <a:schemeClr val="tx1"/>
                </a:solidFill>
                <a:latin typeface="+mj-lt"/>
                <a:ea typeface="Verdana" pitchFamily="34" charset="0"/>
                <a:cs typeface="Verdana" pitchFamily="34" charset="0"/>
              </a:rPr>
              <a:t>W. Pauli</a:t>
            </a:r>
          </a:p>
        </p:txBody>
      </p:sp>
      <p:pic>
        <p:nvPicPr>
          <p:cNvPr id="6148" name="Picture 33" descr="Wolfgang Pauli"/>
          <p:cNvPicPr>
            <a:picLocks noChangeAspect="1" noChangeArrowheads="1"/>
          </p:cNvPicPr>
          <p:nvPr/>
        </p:nvPicPr>
        <p:blipFill>
          <a:blip r:embed="rId3" cstate="print"/>
          <a:srcRect/>
          <a:stretch>
            <a:fillRect/>
          </a:stretch>
        </p:blipFill>
        <p:spPr bwMode="auto">
          <a:xfrm>
            <a:off x="251520" y="1988840"/>
            <a:ext cx="1885950" cy="2663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bwMode="auto">
          <a:xfrm>
            <a:off x="468313" y="188913"/>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fr-FR" sz="1800" b="1" dirty="0" smtClean="0">
                <a:latin typeface="Verdana" pitchFamily="34" charset="0"/>
                <a:ea typeface="Verdana" pitchFamily="34" charset="0"/>
                <a:cs typeface="Verdana" pitchFamily="34" charset="0"/>
              </a:rPr>
              <a:t>Télégrammes du 14 juin 1956</a:t>
            </a:r>
          </a:p>
        </p:txBody>
      </p:sp>
      <p:sp>
        <p:nvSpPr>
          <p:cNvPr id="7171" name="Espace réservé du contenu 2"/>
          <p:cNvSpPr>
            <a:spLocks noGrp="1"/>
          </p:cNvSpPr>
          <p:nvPr>
            <p:ph idx="1"/>
          </p:nvPr>
        </p:nvSpPr>
        <p:spPr>
          <a:xfrm>
            <a:off x="1042988" y="1268413"/>
            <a:ext cx="7521575" cy="4913312"/>
          </a:xfrm>
        </p:spPr>
        <p:txBody>
          <a:bodyPr/>
          <a:lstStyle/>
          <a:p>
            <a:pPr indent="0" algn="just">
              <a:spcBef>
                <a:spcPct val="0"/>
              </a:spcBef>
              <a:buFontTx/>
              <a:buChar char="•"/>
            </a:pPr>
            <a:r>
              <a:rPr lang="fr-FR" sz="1600" b="0" dirty="0" smtClean="0">
                <a:latin typeface="Verdana" pitchFamily="34" charset="0"/>
                <a:ea typeface="Verdana" pitchFamily="34" charset="0"/>
                <a:cs typeface="Verdana" pitchFamily="34" charset="0"/>
              </a:rPr>
              <a:t> </a:t>
            </a:r>
          </a:p>
          <a:p>
            <a:pPr indent="0" algn="just">
              <a:spcBef>
                <a:spcPct val="0"/>
              </a:spcBef>
              <a:buFontTx/>
              <a:buChar char="•"/>
            </a:pPr>
            <a:endParaRPr lang="fr-FR" sz="1600" b="0" dirty="0" smtClean="0">
              <a:latin typeface="Verdana" pitchFamily="34" charset="0"/>
              <a:ea typeface="Verdana" pitchFamily="34" charset="0"/>
              <a:cs typeface="Verdana" pitchFamily="34" charset="0"/>
            </a:endParaRPr>
          </a:p>
          <a:p>
            <a:pPr indent="0" algn="just">
              <a:spcBef>
                <a:spcPct val="0"/>
              </a:spcBef>
              <a:buFontTx/>
              <a:buChar char="•"/>
            </a:pPr>
            <a:endParaRPr lang="fr-FR" sz="1600" b="0" dirty="0" smtClean="0">
              <a:latin typeface="Verdana" pitchFamily="34" charset="0"/>
              <a:ea typeface="Verdana" pitchFamily="34" charset="0"/>
              <a:cs typeface="Verdana" pitchFamily="34" charset="0"/>
            </a:endParaRPr>
          </a:p>
          <a:p>
            <a:pPr indent="0" algn="just">
              <a:spcBef>
                <a:spcPct val="0"/>
              </a:spcBef>
              <a:buFontTx/>
              <a:buChar char="•"/>
            </a:pPr>
            <a:endParaRPr lang="fr-FR" sz="1600" b="0" dirty="0" smtClean="0">
              <a:latin typeface="Verdana" pitchFamily="34" charset="0"/>
              <a:ea typeface="Verdana" pitchFamily="34" charset="0"/>
              <a:cs typeface="Verdana" pitchFamily="34" charset="0"/>
            </a:endParaRPr>
          </a:p>
          <a:p>
            <a:pPr indent="0" algn="just">
              <a:spcBef>
                <a:spcPct val="0"/>
              </a:spcBef>
            </a:pPr>
            <a:endParaRPr lang="fr-FR" sz="1600" b="0" dirty="0" smtClean="0">
              <a:latin typeface="Verdana" pitchFamily="34" charset="0"/>
              <a:ea typeface="Verdana" pitchFamily="34" charset="0"/>
              <a:cs typeface="Verdana" pitchFamily="34" charset="0"/>
            </a:endParaRPr>
          </a:p>
          <a:p>
            <a:pPr indent="0" algn="just">
              <a:spcBef>
                <a:spcPct val="0"/>
              </a:spcBef>
              <a:buFontTx/>
              <a:buChar char="•"/>
            </a:pPr>
            <a:endParaRPr lang="fr-FR" sz="1600" b="0" dirty="0" smtClean="0">
              <a:latin typeface="Verdana" pitchFamily="34" charset="0"/>
              <a:ea typeface="Verdana" pitchFamily="34" charset="0"/>
              <a:cs typeface="Verdana" pitchFamily="34" charset="0"/>
            </a:endParaRPr>
          </a:p>
          <a:p>
            <a:pPr indent="0" algn="just">
              <a:spcBef>
                <a:spcPct val="0"/>
              </a:spcBef>
              <a:buFontTx/>
              <a:buChar char="•"/>
            </a:pPr>
            <a:r>
              <a:rPr lang="fr-FR" sz="1600" b="0" dirty="0" smtClean="0">
                <a:solidFill>
                  <a:schemeClr val="tx1"/>
                </a:solidFill>
                <a:latin typeface="+mj-lt"/>
                <a:ea typeface="Verdana" pitchFamily="34" charset="0"/>
                <a:cs typeface="Verdana" pitchFamily="34" charset="0"/>
              </a:rPr>
              <a:t> « </a:t>
            </a:r>
            <a:r>
              <a:rPr lang="fr-FR" sz="1600" b="0" i="1" dirty="0" smtClean="0">
                <a:solidFill>
                  <a:schemeClr val="tx1"/>
                </a:solidFill>
                <a:latin typeface="+mj-lt"/>
                <a:ea typeface="Verdana" pitchFamily="34" charset="0"/>
                <a:cs typeface="Verdana" pitchFamily="34" charset="0"/>
              </a:rPr>
              <a:t>Nous sommes très heureux de vous annoncer que nous sommes parvenus à détecter des neutrinos émis par des fragments de fission</a:t>
            </a:r>
            <a:r>
              <a:rPr lang="fr-FR" sz="1600" b="0" dirty="0" smtClean="0">
                <a:solidFill>
                  <a:schemeClr val="tx1"/>
                </a:solidFill>
                <a:latin typeface="+mj-lt"/>
                <a:ea typeface="Verdana" pitchFamily="34" charset="0"/>
                <a:cs typeface="Verdana" pitchFamily="34" charset="0"/>
              </a:rPr>
              <a:t> stop </a:t>
            </a:r>
            <a:r>
              <a:rPr lang="fr-FR" sz="1600" b="0" i="1" dirty="0" smtClean="0">
                <a:solidFill>
                  <a:schemeClr val="tx1"/>
                </a:solidFill>
                <a:latin typeface="+mj-lt"/>
                <a:ea typeface="Verdana" pitchFamily="34" charset="0"/>
                <a:cs typeface="Verdana" pitchFamily="34" charset="0"/>
              </a:rPr>
              <a:t>Frederik Reines et Clyde Cowan</a:t>
            </a:r>
            <a:r>
              <a:rPr lang="fr-FR" sz="1600" b="0" dirty="0" smtClean="0">
                <a:solidFill>
                  <a:schemeClr val="tx1"/>
                </a:solidFill>
                <a:latin typeface="+mj-lt"/>
                <a:ea typeface="Verdana" pitchFamily="34" charset="0"/>
                <a:cs typeface="Verdana" pitchFamily="34" charset="0"/>
              </a:rPr>
              <a:t> »</a:t>
            </a:r>
          </a:p>
          <a:p>
            <a:pPr indent="0" algn="just">
              <a:spcBef>
                <a:spcPct val="0"/>
              </a:spcBef>
              <a:buFontTx/>
              <a:buChar char="•"/>
            </a:pPr>
            <a:r>
              <a:rPr lang="fr-FR" sz="1600" b="0" dirty="0" smtClean="0">
                <a:solidFill>
                  <a:schemeClr val="tx1"/>
                </a:solidFill>
                <a:latin typeface="+mj-lt"/>
                <a:ea typeface="Verdana" pitchFamily="34" charset="0"/>
                <a:cs typeface="Verdana" pitchFamily="34" charset="0"/>
              </a:rPr>
              <a:t> « </a:t>
            </a:r>
            <a:r>
              <a:rPr lang="fr-FR" sz="1600" b="0" i="1" dirty="0" smtClean="0">
                <a:solidFill>
                  <a:schemeClr val="tx1"/>
                </a:solidFill>
                <a:latin typeface="+mj-lt"/>
                <a:ea typeface="Verdana" pitchFamily="34" charset="0"/>
                <a:cs typeface="Verdana" pitchFamily="34" charset="0"/>
              </a:rPr>
              <a:t>Merci pour le message </a:t>
            </a:r>
            <a:r>
              <a:rPr lang="fr-FR" sz="1600" b="0" dirty="0" smtClean="0">
                <a:solidFill>
                  <a:schemeClr val="tx1"/>
                </a:solidFill>
                <a:latin typeface="+mj-lt"/>
                <a:ea typeface="Verdana" pitchFamily="34" charset="0"/>
                <a:cs typeface="Verdana" pitchFamily="34" charset="0"/>
              </a:rPr>
              <a:t>stop</a:t>
            </a:r>
            <a:r>
              <a:rPr lang="fr-FR" sz="1600" b="0" i="1" dirty="0" smtClean="0">
                <a:solidFill>
                  <a:schemeClr val="tx1"/>
                </a:solidFill>
                <a:latin typeface="+mj-lt"/>
                <a:ea typeface="Verdana" pitchFamily="34" charset="0"/>
                <a:cs typeface="Verdana" pitchFamily="34" charset="0"/>
              </a:rPr>
              <a:t> Tout vient à point à qui sait attendre </a:t>
            </a:r>
            <a:r>
              <a:rPr lang="fr-FR" sz="1600" b="0" dirty="0" smtClean="0">
                <a:solidFill>
                  <a:schemeClr val="tx1"/>
                </a:solidFill>
                <a:latin typeface="+mj-lt"/>
                <a:ea typeface="Verdana" pitchFamily="34" charset="0"/>
                <a:cs typeface="Verdana" pitchFamily="34" charset="0"/>
              </a:rPr>
              <a:t>stop</a:t>
            </a:r>
            <a:r>
              <a:rPr lang="fr-FR" sz="1600" b="0" i="1" dirty="0" smtClean="0">
                <a:solidFill>
                  <a:schemeClr val="tx1"/>
                </a:solidFill>
                <a:latin typeface="+mj-lt"/>
                <a:ea typeface="Verdana" pitchFamily="34" charset="0"/>
                <a:cs typeface="Verdana" pitchFamily="34" charset="0"/>
              </a:rPr>
              <a:t> Wolfgang Pauli.</a:t>
            </a:r>
            <a:r>
              <a:rPr lang="fr-FR" sz="1600" b="0" dirty="0" smtClean="0">
                <a:solidFill>
                  <a:schemeClr val="tx1"/>
                </a:solidFill>
                <a:latin typeface="+mj-lt"/>
                <a:ea typeface="Verdana" pitchFamily="34" charset="0"/>
                <a:cs typeface="Verdana" pitchFamily="34" charset="0"/>
              </a:rPr>
              <a:t> »</a:t>
            </a:r>
          </a:p>
          <a:p>
            <a:pPr indent="0" algn="just">
              <a:spcBef>
                <a:spcPct val="0"/>
              </a:spcBef>
              <a:buFontTx/>
              <a:buChar char="•"/>
            </a:pPr>
            <a:endParaRPr lang="fr-FR" sz="1400" b="0" dirty="0" smtClean="0">
              <a:solidFill>
                <a:schemeClr val="tx1"/>
              </a:solidFill>
              <a:latin typeface="+mj-lt"/>
              <a:ea typeface="Verdana" pitchFamily="34" charset="0"/>
              <a:cs typeface="Verdana" pitchFamily="34" charset="0"/>
            </a:endParaRPr>
          </a:p>
        </p:txBody>
      </p:sp>
      <p:pic>
        <p:nvPicPr>
          <p:cNvPr id="7172" name="Picture 2" descr="neutrinodet3"/>
          <p:cNvPicPr>
            <a:picLocks noChangeAspect="1" noChangeArrowheads="1"/>
          </p:cNvPicPr>
          <p:nvPr/>
        </p:nvPicPr>
        <p:blipFill>
          <a:blip r:embed="rId3" cstate="print"/>
          <a:srcRect/>
          <a:stretch>
            <a:fillRect/>
          </a:stretch>
        </p:blipFill>
        <p:spPr bwMode="auto">
          <a:xfrm>
            <a:off x="4381500" y="1340768"/>
            <a:ext cx="4612065" cy="2207642"/>
          </a:xfrm>
          <a:prstGeom prst="rect">
            <a:avLst/>
          </a:prstGeom>
          <a:noFill/>
          <a:ln w="9525">
            <a:noFill/>
            <a:miter lim="800000"/>
            <a:headEnd/>
            <a:tailEnd/>
          </a:ln>
        </p:spPr>
      </p:pic>
      <p:sp>
        <p:nvSpPr>
          <p:cNvPr id="7173" name="AutoShape 4" descr="data:image/jpg;base64,/9j/4AAQSkZJRgABAQAAAQABAAD/2wBDAAkGBwgHBgkIBwgKCgkLDRYPDQwMDRsUFRAWIB0iIiAdHx8kKDQsJCYxJx8fLT0tMTU3Ojo6Iys/RD84QzQ5Ojf/2wBDAQoKCg0MDRoPDxo3JR8lNzc3Nzc3Nzc3Nzc3Nzc3Nzc3Nzc3Nzc3Nzc3Nzc3Nzc3Nzc3Nzc3Nzc3Nzc3Nzc3Nzf/wAARCACbAH4DASIAAhEBAxEB/8QAHAAAAgMBAQEBAAAAAAAAAAAABQYDBAcBAgAI/8QAOxAAAgEDAwIDBQYFAwQDAAAAAQIDAAQRBRIhBjETQVEHImFxgRQVIzKRoUKxwdHwM1JiFiQ1Q3KC4f/EABQBAQAAAAAAAAAAAAAAAAAAAAD/xAAUEQEAAAAAAAAAAAAAAAAAAAAA/9oADAMBAAIRAxEAPwDOBnNSqmea5GhJq2kfFBDGnNW44dw7VJDBnFW2KWsRkk7Dtnz+FBVMaxDMhx6V4W7tkcqUZvQg4BNUp5ZZ5iJxt/2gdh/Y1UvHEYXYQ3HvH40BVLsSshdFQH+IHOPTNTCWJ5TCmWlAORj0780tC42pjsR+Uj19aksJWmuW8W8W3J7vITt+XHNAakdlQMNmSc7c8jFQvdYRt6Mqlu4GR+tBr1BHM5SQvk/mOea7ZNdOrpEk0qAZZY1LbR6nFAU3LIuVOahMZBr3dWc+kTr4rK8TAHKnOQR+1WIvDnGY2yfSgqmPtUTA5ojJDjk1VdOaCBRivQrrLXwBFBdgjyRxROG3yBxXbW25FHLKx3gcUFG2s844qHWLZAUSUsEHvN6YH9abrPTsY4pd9pMhsLa0ji91yxcn5UCTd3RmmeQnYpbsB8KGzSFmOOx8zRzpnR7jqa+Fhax4fO+WU5xGv/7zWo2fsy0i1RNwkklIwxZsj9KDDkSRiMDk+VOfSHs8veooJbqSb7PEpwMoefrmtWHSWlQlCLRCVHGVplsfCgtvBjRUjAwABxQYze+y82ULCW7kWQcLuUlT9Rml+xtrzpi9aceFImdkwOQdgPOCO1b7fTIykNtYZ5BrMev9PjS3aW1Ub9xyPn5ftQZ51DNbveySWfi+DIcosjZI+vpVPSbgxXsSkkB22n05qIjcSvYjsD5V5tVH2u33HA8ZAT/9hQOU8DelUZIsE8Uz3FpgcChM9udx4oBHhEntXDCaJfZ8eVeGioGOztskcUzada4UcVS063BI4/WmawgG0ceVB22thgcUn+1nTC2lxXIUe6duQOe2Tn9K0e3twAKq9WaPHq/Td9ZyLuDRMw+YGaBe9j/T40zpGPUXQfaNQ/GLf8P4B+n86d1i3EFuxrmkxR2nTun2sGNkNpEigegUCuw5dRnuKD1cQooyOaozNhPd4AokybgQagkgULlsY7mgW795CuR2zmkTqC9eaK5jdwV7jd6itE1ZUZGVCBgHGfOsu6phWzj/ABpFBfPGaDOrgt4hzwTUmnp4l/Zx/wC+4jX9WFS3kkcrfhLuK92A7VzToJZrlDEdrKQwIHYg8UGx3WnHHbNBrmw945WvuitWuZdTbTb2Z5xMpdGfBKsO4pnvbQBjxQJc1tt4xVVrfJPYfOmS6t+9DJYPeoG3T4tu04pisoiAKHWNvwKP2cIGKCxboT5VcSPjBGQa5BGKi13Uo9F0e71GaKSVLeMuY4h7zfAf3oO2iC3ieHgRxcDPkvlVQ39qpYrPERnycVktl1Pr3U99fuLu4iimV2W0tSh2hMgLkjJ7EnGKTLnTtYuvBneG4UTDKliRxk5z6eXB9aD9JpdI6NLGQVAyTntWUdYe1G6S7mstBgjHhuUe6lywyDyFAPPbuav+yPSZQbuLUJJLiFogVikkLRoSeRtJ+FLvXHT1umu3MdlAsSM3i4AwPjwP85oFHUdV1LUZBNe3tyzy/wCmMsqsO3ABAx+tRWdg1yyxytI8e78mTuDemT5VpCaDJe6XaQpFGnhoAgAztHwqVOnoNFCuys0hRiSfU4/saBFmgigiktxEEHbAHNDdPhlh8R4iC6n8p9P70W1b3bhznIJ7ihUTOGkSNtrSDv8AWgb/AGYoL7qVZyDlLeRvkcgVpF/ByeKUvZDpTxXOoX7L+H4SQIccZzk4/anu+AOaBSvIeTQmeMb6Yb9cMQKDTqd/agdrJQAKNWwHFALR8AHNGrZ+BQE4uBU/deapxPmrSHNAr9W6LMtxba5pEIN1ZkmaFePGj7nH/Idx60H6i6c+8rsXcCeBG8Ss7NwTx557HGK0TgrihWptGsfhPGGIPb1oBPR1nbWyT+Awfw9sXHqMnOfPOaA9a6eftKT2pQup/FLHjb6U0LdLZWrNEg3nLbV7njtWK9edT3t9rLWuJ7YD8sLAqx+OBQPfSOuQ3l5cacw2vFypRiA4/WjGvxWpizJHwoPNZV0z4+l3K6ndysjIMjd/Wn+XVY9YsUNs6yiRSQynOOO1BmmvtG91L4K7VDcCg+Mc+YoxqEWFmLMCwkIOKDt2oGPonrqXpy6a1vd0unSHLADLRH1Hr8RWvpc2+o2iXVnMksMgyrocg1+a39+4YjzbimvofqG+0idbNGc2s7hRGOdjE8kCg1K+j5NBbhcPRe9mkA/EUkEEhsc49SPKgt2+JMEj9aA1aXJwKPWlxkCkqwnGBzR6yueRzQNUEwJAFX4nFL1vOMjmikM/PegKK3pQrWYj40UwPu5w1XEkyK7MizxNG44P7H1oM81XqDULO8uIbLR5rxVUEShlCgk4xyck0Fni1zqG23/d9tZE4BMke6Q/AEcDj407mF7W+liulyjjKkdmoPqkmqRsw06XCse3hbiD8KBFvOjlF2PvG+dgW2iND+b+30p1s0sND0+K1tokjSJCMD5VDpOh3KSNe6gzNcnsZCOB8B5UC6zuvsds67hvbIHxFAmX914txcOPys5NC5pNkbN9B869r4k88dtbqXmkYKijzJqbqi3i067h0qJkkktow1w4/ilYZIHyGB9aAXwrArnjzNMnRcQk6isBcJJIQ5bYuBn0+VALeMMMyk8+R7Gn7pjTGGqzXvh7RZrGoYH3TkNnPqcYNBqlwsGDOUBwowFX3ifP5ig+uact1IsixLkE+8FxkYHl8Ksw3sY+zzI8cRaIZJUjdk+XOMd6ngac30wRYp1CKUUsCyg+uT/nNBm9pd4xzR6xvRxk0kwTduaK2tztI5oHq2vVyOaL212CRSJb3mCOaNWl76tQOkVxkCh2tdSwaaRCmJLlhlUH9aWdT12VE8G2YK7D3TjNCY42lkDT3IWdhuO5Scn0oL13q+pLfwXk9wJAhJNuOxU+Qo9H1BppQSpJGAwyOcEfCkbWp7mWOUpHHlE2gY2hvrSct3Zy2BtzHMt1v/ByMow89+f50Gk9T9Z21oNscgeQgnCHOPnWX65rc+pzb5M48gT/AJmj+pOvUkkcOr2EGn/ZIXK3toMb1Uea9iM+Y55pKdjFN+A54PuMVwR9KB96Q0yLRrObWtQAM6Rl1Un/AE1wf3NIVxcy395Ld3BzJO5dx5DPlUhub+USO9zO4I2uGc8g/CpNJtnurpIYgdxOD8BQMXT9g90wRbdZjyNme4+B7A/OjFgkUXVGs2UyyDwjCIlckEDavveh8/pVzSbaPR4Nn4btGxRpAO744x5cEd6F9LTbus7yWNRPBI0SSM38LZPAz6Y/Sg00Kl0II1ldSNobaCM7efIcZAxjtV2KG6laUp4alWCqwUoduOPPnv8AtXNPihmuWNvcER53YxwQPIc+vn8q5cmO49yGSdGQ8hI+/wAc0GHxPVyCfB70LifipY5MN3oD8Nz2ovp0r3LFEPYZ4pTSYgZzTL0xHJJ4067lZUO1geP0oLNrvnnlMzJ3IT148quanDFtG0vFLxtc8ChBuWhMGQrJI7ByODk0VvEW5S3Rpl8QjbtlJwB86ADrkLzQyRus2wgB1Q4z55FLN1PCIoWuElaz8QbVK4lRB6MfWmq+guUiliiBCeCS5LZGAeMH1oDfKNR92SQtmNVVVXgYNBHpP3hr2oMlj40iSSmJI5CM4YbsHHA4XnFNGteyvWvu2Ga38CeaIbRAp2sqdyM/xHPnVz2JabFBrWoxTAmWJI5UyO3DL/WtqKjBxQflO/iOlrLHfI0N5CoW1SVcM2Thtw+HrV/oCynGoeNJaPJG6YViMYGfzZ8u1a37WdLsLrR1kuLRJZ/EUK44YLnnkeVKcE0kEdrBEIntYogA6LxJxj9x5/Cg9a3FdvYaigfwWAJjdjht5XHfz7g4HfiqvQdpbNp1odOf8Ujxp5JTl2bzH7Y798Vcu7tLSLKjeiI8gjlYkLgdh9PP+9TeziKDS+mo5r8rDJM0k2JWxlD5AHyIAGaBtM7xIDPbymV5Thnx6d+3bv2+Heqpug8bytNHDucYTewYDB4OCOxz+tVrS+l1wBYZPAtxnxH3ggJjleD6nyzjAx3BrzNFZy3zmMQhmUbjI+RgHA93IxkHOcmgx1OBXpWweajB4r4ckfCgtq/FOPQl2iNKJ5FCr+UHuc0kKTRXSEYuPDIEgYFQeAwHega7myiE86SDbK0gkjTOSc9sD0qPUYLr3RcN+IwJUrx8MGql5cy/aYp5B/3Drt2/7MdsGiFy93cW6u6qsiHDRkj6GgqXNy0SRW8mwlY9roo/Lx3/AGqvZWUUNxJcGWJVRgVLDgg+YFWSkbR7Jo0jlSMs0xUkd+1V5pZLpVN0myAg/iKmFx5AD1NAU9ld7D/15dRws2Z7Ryyk5GVZeR+tbRkkVhXswihi9ocTRKy7reUbWPIzg9vpW7Y4oEP2iXDyz29hFHvEmdxyQBkgYz5Ui38TQWh8IsFt4zEybcqoOCDwM9uARTH1JfC/6pubMzlYwuNgJ94rz9KpJbtKsMLb4wXDSfZ8bvD/AOWf4Tgf0oBWtwJqGmWNnbq++8kWObGAqx43Mw8+e3fzoJ11rMdx4dnp8zTRq3hQBce6QSpGPjkd6aLeTxL29uIo0W0gjWCNQSgEndwp75wBjHYg0iaMY73q57ueIqlt+MkZXvKCoRSP/kR+lBpOi2A0LpmOyvR9m/8AZPIJtpzgDC5wQB69s0m651FLd30kGj20sgRiZJI5NxOOwz59/wC3qSsuk6pr90Jup7v7u0512iNDhpMcgjOcDPP09M1LpyR6WrwaLZxyRIRhbmQJ7pyc55JJIPP8vMM/A4rqjmvAPA+dTjvQfKMGmPS445LJba8xARlo5DwSDS2SQad7OJJhYNKoYmLBz5igF3BvomaBJI7mKMghyef1pjsCl0EiuVcSMxJYDhfr50t9RQRRxTNGu0hhjBxTJYf+OsfUgknzJoItUAM0vgjx444yCewOT2+J+FebyW9h0hFeHwZYcBcNwVHqKguMxMqxkhftOMZ47CiV3I0txcRSEMnhnggelB49l9hdXHWP2uZl2wQs7lcckjb/AJ8q2WZtkbN6Ams+9kUMYXVnCAN4qpn4YPFPmokixuCO/hn+VBkFojT63qMuzfN4odG7bT5US1K7gt9HmuFR2HCxrGTuaRc+6T2Gc/vQ1SUumKEqZJVViOMj0qPqO5mGmWkYkOw3LZHyDY/kKCrfpPpXSrP9tijlZ90kTJuJc+YPlnnv68Ul9I6vHo2oXt+2PGW3Igyu4BiRk49fT609daRp9z20e33fCDY+IHFZr0/Glx1NYwzKHieXDKex4J/oKB5slvOoil7qdybTT5HwsAYo8h2993cDjjzPOPKmIWtpbxCx06CJ0hbdI0q7wzN2Pfv3+HPHnQ7i6uEtJwHgkQMyEdzyM579uPlRO+060gtY5IoQJHdgz7iWYADGSeaD/9k="/>
          <p:cNvSpPr>
            <a:spLocks noChangeAspect="1" noChangeArrowheads="1"/>
          </p:cNvSpPr>
          <p:nvPr/>
        </p:nvSpPr>
        <p:spPr bwMode="auto">
          <a:xfrm>
            <a:off x="76200" y="-696913"/>
            <a:ext cx="1171575" cy="1438276"/>
          </a:xfrm>
          <a:prstGeom prst="rect">
            <a:avLst/>
          </a:prstGeom>
          <a:noFill/>
          <a:ln w="9525">
            <a:noFill/>
            <a:miter lim="800000"/>
            <a:headEnd/>
            <a:tailEnd/>
          </a:ln>
        </p:spPr>
        <p:txBody>
          <a:bodyPr/>
          <a:lstStyle/>
          <a:p>
            <a:endParaRPr lang="fr-FR"/>
          </a:p>
        </p:txBody>
      </p:sp>
      <p:sp>
        <p:nvSpPr>
          <p:cNvPr id="7174" name="AutoShape 6" descr="data:image/jpg;base64,/9j/4AAQSkZJRgABAQAAAQABAAD/2wBDAAkGBwgHBgkIBwgKCgkLDRYPDQwMDRsUFRAWIB0iIiAdHx8kKDQsJCYxJx8fLT0tMTU3Ojo6Iys/RD84QzQ5Ojf/2wBDAQoKCg0MDRoPDxo3JR8lNzc3Nzc3Nzc3Nzc3Nzc3Nzc3Nzc3Nzc3Nzc3Nzc3Nzc3Nzc3Nzc3Nzc3Nzc3Nzc3Nzf/wAARCACbAH4DASIAAhEBAxEB/8QAHAAAAgMBAQEBAAAAAAAAAAAABQYDBAcBAgAI/8QAOxAAAgEDAwIDBQYFAwQDAAAAAQIDAAQRBRIhBjETQVEHImFxgRQVIzKRoUKxwdHwM1JiFiQ1Q3KC4f/EABQBAQAAAAAAAAAAAAAAAAAAAAD/xAAUEQEAAAAAAAAAAAAAAAAAAAAA/9oADAMBAAIRAxEAPwDOBnNSqmea5GhJq2kfFBDGnNW44dw7VJDBnFW2KWsRkk7Dtnz+FBVMaxDMhx6V4W7tkcqUZvQg4BNUp5ZZ5iJxt/2gdh/Y1UvHEYXYQ3HvH40BVLsSshdFQH+IHOPTNTCWJ5TCmWlAORj0780tC42pjsR+Uj19aksJWmuW8W8W3J7vITt+XHNAakdlQMNmSc7c8jFQvdYRt6Mqlu4GR+tBr1BHM5SQvk/mOea7ZNdOrpEk0qAZZY1LbR6nFAU3LIuVOahMZBr3dWc+kTr4rK8TAHKnOQR+1WIvDnGY2yfSgqmPtUTA5ojJDjk1VdOaCBRivQrrLXwBFBdgjyRxROG3yBxXbW25FHLKx3gcUFG2s844qHWLZAUSUsEHvN6YH9abrPTsY4pd9pMhsLa0ji91yxcn5UCTd3RmmeQnYpbsB8KGzSFmOOx8zRzpnR7jqa+Fhax4fO+WU5xGv/7zWo2fsy0i1RNwkklIwxZsj9KDDkSRiMDk+VOfSHs8veooJbqSb7PEpwMoefrmtWHSWlQlCLRCVHGVplsfCgtvBjRUjAwABxQYze+y82ULCW7kWQcLuUlT9Rml+xtrzpi9aceFImdkwOQdgPOCO1b7fTIykNtYZ5BrMev9PjS3aW1Ub9xyPn5ftQZ51DNbveySWfi+DIcosjZI+vpVPSbgxXsSkkB22n05qIjcSvYjsD5V5tVH2u33HA8ZAT/9hQOU8DelUZIsE8Uz3FpgcChM9udx4oBHhEntXDCaJfZ8eVeGioGOztskcUzada4UcVS063BI4/WmawgG0ceVB22thgcUn+1nTC2lxXIUe6duQOe2Tn9K0e3twAKq9WaPHq/Td9ZyLuDRMw+YGaBe9j/T40zpGPUXQfaNQ/GLf8P4B+n86d1i3EFuxrmkxR2nTun2sGNkNpEigegUCuw5dRnuKD1cQooyOaozNhPd4AokybgQagkgULlsY7mgW795CuR2zmkTqC9eaK5jdwV7jd6itE1ZUZGVCBgHGfOsu6phWzj/ABpFBfPGaDOrgt4hzwTUmnp4l/Zx/wC+4jX9WFS3kkcrfhLuK92A7VzToJZrlDEdrKQwIHYg8UGx3WnHHbNBrmw945WvuitWuZdTbTb2Z5xMpdGfBKsO4pnvbQBjxQJc1tt4xVVrfJPYfOmS6t+9DJYPeoG3T4tu04pisoiAKHWNvwKP2cIGKCxboT5VcSPjBGQa5BGKi13Uo9F0e71GaKSVLeMuY4h7zfAf3oO2iC3ieHgRxcDPkvlVQ39qpYrPERnycVktl1Pr3U99fuLu4iimV2W0tSh2hMgLkjJ7EnGKTLnTtYuvBneG4UTDKliRxk5z6eXB9aD9JpdI6NLGQVAyTntWUdYe1G6S7mstBgjHhuUe6lywyDyFAPPbuav+yPSZQbuLUJJLiFogVikkLRoSeRtJ+FLvXHT1umu3MdlAsSM3i4AwPjwP85oFHUdV1LUZBNe3tyzy/wCmMsqsO3ABAx+tRWdg1yyxytI8e78mTuDemT5VpCaDJe6XaQpFGnhoAgAztHwqVOnoNFCuys0hRiSfU4/saBFmgigiktxEEHbAHNDdPhlh8R4iC6n8p9P70W1b3bhznIJ7ihUTOGkSNtrSDv8AWgb/AGYoL7qVZyDlLeRvkcgVpF/ByeKUvZDpTxXOoX7L+H4SQIccZzk4/anu+AOaBSvIeTQmeMb6Yb9cMQKDTqd/agdrJQAKNWwHFALR8AHNGrZ+BQE4uBU/deapxPmrSHNAr9W6LMtxba5pEIN1ZkmaFePGj7nH/Idx60H6i6c+8rsXcCeBG8Ss7NwTx557HGK0TgrihWptGsfhPGGIPb1oBPR1nbWyT+Awfw9sXHqMnOfPOaA9a6eftKT2pQup/FLHjb6U0LdLZWrNEg3nLbV7njtWK9edT3t9rLWuJ7YD8sLAqx+OBQPfSOuQ3l5cacw2vFypRiA4/WjGvxWpizJHwoPNZV0z4+l3K6ndysjIMjd/Wn+XVY9YsUNs6yiRSQynOOO1BmmvtG91L4K7VDcCg+Mc+YoxqEWFmLMCwkIOKDt2oGPonrqXpy6a1vd0unSHLADLRH1Hr8RWvpc2+o2iXVnMksMgyrocg1+a39+4YjzbimvofqG+0idbNGc2s7hRGOdjE8kCg1K+j5NBbhcPRe9mkA/EUkEEhsc49SPKgt2+JMEj9aA1aXJwKPWlxkCkqwnGBzR6yueRzQNUEwJAFX4nFL1vOMjmikM/PegKK3pQrWYj40UwPu5w1XEkyK7MizxNG44P7H1oM81XqDULO8uIbLR5rxVUEShlCgk4xyck0Fni1zqG23/d9tZE4BMke6Q/AEcDj407mF7W+liulyjjKkdmoPqkmqRsw06XCse3hbiD8KBFvOjlF2PvG+dgW2iND+b+30p1s0sND0+K1tokjSJCMD5VDpOh3KSNe6gzNcnsZCOB8B5UC6zuvsds67hvbIHxFAmX914txcOPys5NC5pNkbN9B869r4k88dtbqXmkYKijzJqbqi3i067h0qJkkktow1w4/ilYZIHyGB9aAXwrArnjzNMnRcQk6isBcJJIQ5bYuBn0+VALeMMMyk8+R7Gn7pjTGGqzXvh7RZrGoYH3TkNnPqcYNBqlwsGDOUBwowFX3ifP5ig+uact1IsixLkE+8FxkYHl8Ksw3sY+zzI8cRaIZJUjdk+XOMd6ngac30wRYp1CKUUsCyg+uT/nNBm9pd4xzR6xvRxk0kwTduaK2tztI5oHq2vVyOaL212CRSJb3mCOaNWl76tQOkVxkCh2tdSwaaRCmJLlhlUH9aWdT12VE8G2YK7D3TjNCY42lkDT3IWdhuO5Scn0oL13q+pLfwXk9wJAhJNuOxU+Qo9H1BppQSpJGAwyOcEfCkbWp7mWOUpHHlE2gY2hvrSct3Zy2BtzHMt1v/ByMow89+f50Gk9T9Z21oNscgeQgnCHOPnWX65rc+pzb5M48gT/AJmj+pOvUkkcOr2EGn/ZIXK3toMb1Uea9iM+Y55pKdjFN+A54PuMVwR9KB96Q0yLRrObWtQAM6Rl1Un/AE1wf3NIVxcy395Ld3BzJO5dx5DPlUhub+USO9zO4I2uGc8g/CpNJtnurpIYgdxOD8BQMXT9g90wRbdZjyNme4+B7A/OjFgkUXVGs2UyyDwjCIlckEDavveh8/pVzSbaPR4Nn4btGxRpAO744x5cEd6F9LTbus7yWNRPBI0SSM38LZPAz6Y/Sg00Kl0II1ldSNobaCM7efIcZAxjtV2KG6laUp4alWCqwUoduOPPnv8AtXNPihmuWNvcER53YxwQPIc+vn8q5cmO49yGSdGQ8hI+/wAc0GHxPVyCfB70LifipY5MN3oD8Nz2ovp0r3LFEPYZ4pTSYgZzTL0xHJJ4067lZUO1geP0oLNrvnnlMzJ3IT148quanDFtG0vFLxtc8ChBuWhMGQrJI7ByODk0VvEW5S3Rpl8QjbtlJwB86ADrkLzQyRus2wgB1Q4z55FLN1PCIoWuElaz8QbVK4lRB6MfWmq+guUiliiBCeCS5LZGAeMH1oDfKNR92SQtmNVVVXgYNBHpP3hr2oMlj40iSSmJI5CM4YbsHHA4XnFNGteyvWvu2Ga38CeaIbRAp2sqdyM/xHPnVz2JabFBrWoxTAmWJI5UyO3DL/WtqKjBxQflO/iOlrLHfI0N5CoW1SVcM2Thtw+HrV/oCynGoeNJaPJG6YViMYGfzZ8u1a37WdLsLrR1kuLRJZ/EUK44YLnnkeVKcE0kEdrBEIntYogA6LxJxj9x5/Cg9a3FdvYaigfwWAJjdjht5XHfz7g4HfiqvQdpbNp1odOf8Ujxp5JTl2bzH7Y798Vcu7tLSLKjeiI8gjlYkLgdh9PP+9TeziKDS+mo5r8rDJM0k2JWxlD5AHyIAGaBtM7xIDPbymV5Thnx6d+3bv2+Heqpug8bytNHDucYTewYDB4OCOxz+tVrS+l1wBYZPAtxnxH3ggJjleD6nyzjAx3BrzNFZy3zmMQhmUbjI+RgHA93IxkHOcmgx1OBXpWweajB4r4ckfCgtq/FOPQl2iNKJ5FCr+UHuc0kKTRXSEYuPDIEgYFQeAwHega7myiE86SDbK0gkjTOSc9sD0qPUYLr3RcN+IwJUrx8MGql5cy/aYp5B/3Drt2/7MdsGiFy93cW6u6qsiHDRkj6GgqXNy0SRW8mwlY9roo/Lx3/AGqvZWUUNxJcGWJVRgVLDgg+YFWSkbR7Jo0jlSMs0xUkd+1V5pZLpVN0myAg/iKmFx5AD1NAU9ld7D/15dRws2Z7Ryyk5GVZeR+tbRkkVhXswihi9ocTRKy7reUbWPIzg9vpW7Y4oEP2iXDyz29hFHvEmdxyQBkgYz5Ui38TQWh8IsFt4zEybcqoOCDwM9uARTH1JfC/6pubMzlYwuNgJ94rz9KpJbtKsMLb4wXDSfZ8bvD/AOWf4Tgf0oBWtwJqGmWNnbq++8kWObGAqx43Mw8+e3fzoJ11rMdx4dnp8zTRq3hQBce6QSpGPjkd6aLeTxL29uIo0W0gjWCNQSgEndwp75wBjHYg0iaMY73q57ueIqlt+MkZXvKCoRSP/kR+lBpOi2A0LpmOyvR9m/8AZPIJtpzgDC5wQB69s0m651FLd30kGj20sgRiZJI5NxOOwz59/wC3qSsuk6pr90Jup7v7u0512iNDhpMcgjOcDPP09M1LpyR6WrwaLZxyRIRhbmQJ7pyc55JJIPP8vMM/A4rqjmvAPA+dTjvQfKMGmPS445LJba8xARlo5DwSDS2SQad7OJJhYNKoYmLBz5igF3BvomaBJI7mKMghyef1pjsCl0EiuVcSMxJYDhfr50t9RQRRxTNGu0hhjBxTJYf+OsfUgknzJoItUAM0vgjx444yCewOT2+J+FebyW9h0hFeHwZYcBcNwVHqKguMxMqxkhftOMZ47CiV3I0txcRSEMnhnggelB49l9hdXHWP2uZl2wQs7lcckjb/AJ8q2WZtkbN6Ams+9kUMYXVnCAN4qpn4YPFPmokixuCO/hn+VBkFojT63qMuzfN4odG7bT5US1K7gt9HmuFR2HCxrGTuaRc+6T2Gc/vQ1SUumKEqZJVViOMj0qPqO5mGmWkYkOw3LZHyDY/kKCrfpPpXSrP9tijlZ90kTJuJc+YPlnnv68Ul9I6vHo2oXt+2PGW3Igyu4BiRk49fT609daRp9z20e33fCDY+IHFZr0/Glx1NYwzKHieXDKex4J/oKB5slvOoil7qdybTT5HwsAYo8h2993cDjjzPOPKmIWtpbxCx06CJ0hbdI0q7wzN2Pfv3+HPHnQ7i6uEtJwHgkQMyEdzyM579uPlRO+060gtY5IoQJHdgz7iWYADGSeaD/9k="/>
          <p:cNvSpPr>
            <a:spLocks noChangeAspect="1" noChangeArrowheads="1"/>
          </p:cNvSpPr>
          <p:nvPr/>
        </p:nvSpPr>
        <p:spPr bwMode="auto">
          <a:xfrm>
            <a:off x="76200" y="-696913"/>
            <a:ext cx="1171575" cy="1438276"/>
          </a:xfrm>
          <a:prstGeom prst="rect">
            <a:avLst/>
          </a:prstGeom>
          <a:noFill/>
          <a:ln w="9525">
            <a:noFill/>
            <a:miter lim="800000"/>
            <a:headEnd/>
            <a:tailEnd/>
          </a:ln>
        </p:spPr>
        <p:txBody>
          <a:bodyPr/>
          <a:lstStyle/>
          <a:p>
            <a:endParaRPr lang="fr-FR"/>
          </a:p>
        </p:txBody>
      </p:sp>
      <p:pic>
        <p:nvPicPr>
          <p:cNvPr id="7175" name="Picture 10" descr="http://www.ps.uci.edu/physics/Images/nobel/reinescontrols.jpg"/>
          <p:cNvPicPr>
            <a:picLocks noChangeAspect="1" noChangeArrowheads="1"/>
          </p:cNvPicPr>
          <p:nvPr/>
        </p:nvPicPr>
        <p:blipFill>
          <a:blip r:embed="rId4" cstate="print"/>
          <a:srcRect/>
          <a:stretch>
            <a:fillRect/>
          </a:stretch>
        </p:blipFill>
        <p:spPr bwMode="auto">
          <a:xfrm>
            <a:off x="899592" y="1340768"/>
            <a:ext cx="3168352" cy="242213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80920" cy="908720"/>
          </a:xfrm>
        </p:spPr>
        <p:txBody>
          <a:bodyPr/>
          <a:lstStyle/>
          <a:p>
            <a:pPr algn="ctr"/>
            <a:r>
              <a:rPr lang="fr-FR" dirty="0" smtClean="0"/>
              <a:t>E = </a:t>
            </a:r>
            <a:r>
              <a:rPr lang="fr-FR" cap="none" dirty="0" smtClean="0"/>
              <a:t>mc</a:t>
            </a:r>
            <a:r>
              <a:rPr lang="fr-FR" baseline="30000" dirty="0" smtClean="0"/>
              <a:t>2</a:t>
            </a:r>
            <a:r>
              <a:rPr lang="fr-FR" dirty="0" smtClean="0"/>
              <a:t>, OUI mais encore ?</a:t>
            </a:r>
            <a:endParaRPr lang="fr-FR" baseline="30000" dirty="0"/>
          </a:p>
        </p:txBody>
      </p:sp>
      <p:sp>
        <p:nvSpPr>
          <p:cNvPr id="3" name="Espace réservé du contenu 2"/>
          <p:cNvSpPr>
            <a:spLocks noGrp="1"/>
          </p:cNvSpPr>
          <p:nvPr>
            <p:ph idx="1"/>
          </p:nvPr>
        </p:nvSpPr>
        <p:spPr/>
        <p:txBody>
          <a:bodyPr/>
          <a:lstStyle/>
          <a:p>
            <a:pPr algn="just"/>
            <a:endParaRPr lang="fr-FR" sz="1600" i="1" dirty="0" smtClean="0">
              <a:solidFill>
                <a:schemeClr val="tx1"/>
              </a:solidFill>
            </a:endParaRPr>
          </a:p>
          <a:p>
            <a:pPr algn="just"/>
            <a:endParaRPr lang="fr-FR" sz="1600" i="1" dirty="0" smtClean="0">
              <a:solidFill>
                <a:schemeClr val="tx1"/>
              </a:solidFill>
            </a:endParaRP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16</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a:t>
            </a:r>
            <a:endParaRPr lang="fr-FR" dirty="0"/>
          </a:p>
        </p:txBody>
      </p:sp>
      <p:pic>
        <p:nvPicPr>
          <p:cNvPr id="7" name="Picture 30"/>
          <p:cNvPicPr>
            <a:picLocks noChangeAspect="1" noChangeArrowheads="1"/>
          </p:cNvPicPr>
          <p:nvPr/>
        </p:nvPicPr>
        <p:blipFill>
          <a:blip r:embed="rId3" cstate="print">
            <a:lum bright="-6000" contrast="6000"/>
          </a:blip>
          <a:srcRect/>
          <a:stretch>
            <a:fillRect/>
          </a:stretch>
        </p:blipFill>
        <p:spPr>
          <a:xfrm>
            <a:off x="4499992" y="1988840"/>
            <a:ext cx="3528194" cy="3451797"/>
          </a:xfrm>
          <a:prstGeom prst="rect">
            <a:avLst/>
          </a:prstGeom>
          <a:noFill/>
          <a:ln/>
        </p:spPr>
      </p:pic>
      <p:sp>
        <p:nvSpPr>
          <p:cNvPr id="18434" name="AutoShape 2" descr="https://webmail.cea.fr/owa/attachment.ashx?attach=1&amp;id=RgAAAACe0faSYRnVEbBQAADAl4fbBwBogagcYRnVEbBQAADAl4fbAAAAAAipAAD%2b6byYOnDqR5%2fcwENffE3sAAADgR0HAAAJ&amp;attid0=BAADAAAA&amp;attcnt=1&amp;pspid=_1354558616914_394171533"/>
          <p:cNvSpPr>
            <a:spLocks noChangeAspect="1" noChangeArrowheads="1"/>
          </p:cNvSpPr>
          <p:nvPr/>
        </p:nvSpPr>
        <p:spPr bwMode="auto">
          <a:xfrm>
            <a:off x="63500" y="-136525"/>
            <a:ext cx="3343275" cy="4476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descr="https://webmail.cea.fr/owa/attachment.ashx?attach=1&amp;id=RgAAAACe0faSYRnVEbBQAADAl4fbBwBogagcYRnVEbBQAADAl4fbAAAAAAipAAD%2b6byYOnDqR5%2fcwENffE3sAAADgR0HAAAJ&amp;attid0=BAADAAAA&amp;attcnt=1&amp;pspid=_1354558616914_394171533"/>
          <p:cNvSpPr>
            <a:spLocks noChangeAspect="1" noChangeArrowheads="1"/>
          </p:cNvSpPr>
          <p:nvPr/>
        </p:nvSpPr>
        <p:spPr bwMode="auto">
          <a:xfrm>
            <a:off x="63500" y="-136525"/>
            <a:ext cx="3343275" cy="4476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8" name="AutoShape 6" descr="https://webmail.cea.fr/owa/attachment.ashx?attach=1&amp;id=RgAAAACe0faSYRnVEbBQAADAl4fbBwBogagcYRnVEbBQAADAl4fbAAAAAAipAAD%2b6byYOnDqR5%2fcwENffE3sAAADgR0HAAAJ&amp;attid0=BAADAAAA&amp;attcnt=1&amp;pspid=_1354558616914_394171533"/>
          <p:cNvSpPr>
            <a:spLocks noChangeAspect="1" noChangeArrowheads="1"/>
          </p:cNvSpPr>
          <p:nvPr/>
        </p:nvSpPr>
        <p:spPr bwMode="auto">
          <a:xfrm>
            <a:off x="63500" y="-136525"/>
            <a:ext cx="3343275" cy="4476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56674" name="Picture 2" descr="http://cdn.theatlantic.com/static/mt/assets/science/emc2.png"/>
          <p:cNvPicPr>
            <a:picLocks noChangeAspect="1" noChangeArrowheads="1"/>
          </p:cNvPicPr>
          <p:nvPr/>
        </p:nvPicPr>
        <p:blipFill>
          <a:blip r:embed="rId4" cstate="print"/>
          <a:srcRect/>
          <a:stretch>
            <a:fillRect/>
          </a:stretch>
        </p:blipFill>
        <p:spPr bwMode="auto">
          <a:xfrm>
            <a:off x="539552" y="2276872"/>
            <a:ext cx="3600400" cy="284333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2752"/>
            <a:ext cx="7776864" cy="908720"/>
          </a:xfrm>
        </p:spPr>
        <p:txBody>
          <a:bodyPr/>
          <a:lstStyle/>
          <a:p>
            <a:pPr algn="ctr"/>
            <a:r>
              <a:rPr lang="fr-FR" dirty="0" smtClean="0"/>
              <a:t>2005, l’ANNEE « Miraculeuse »</a:t>
            </a:r>
            <a:endParaRPr lang="fr-FR" dirty="0"/>
          </a:p>
        </p:txBody>
      </p:sp>
      <p:sp>
        <p:nvSpPr>
          <p:cNvPr id="3" name="Espace réservé du contenu 2"/>
          <p:cNvSpPr>
            <a:spLocks noGrp="1"/>
          </p:cNvSpPr>
          <p:nvPr>
            <p:ph idx="1"/>
          </p:nvPr>
        </p:nvSpPr>
        <p:spPr>
          <a:xfrm>
            <a:off x="755576" y="3140968"/>
            <a:ext cx="8172464" cy="4968552"/>
          </a:xfrm>
        </p:spPr>
        <p:txBody>
          <a:bodyPr/>
          <a:lstStyle/>
          <a:p>
            <a:pPr>
              <a:buFontTx/>
              <a:buChar char="•"/>
            </a:pPr>
            <a:r>
              <a:rPr lang="fr-FR" sz="1600" dirty="0" smtClean="0">
                <a:solidFill>
                  <a:schemeClr val="tx1"/>
                </a:solidFill>
                <a:latin typeface="+mj-lt"/>
              </a:rPr>
              <a:t> </a:t>
            </a:r>
            <a:r>
              <a:rPr lang="fr-FR" sz="1600" b="1" i="1" dirty="0" smtClean="0">
                <a:solidFill>
                  <a:schemeClr val="tx1"/>
                </a:solidFill>
                <a:latin typeface="+mj-lt"/>
              </a:rPr>
              <a:t>17 Mars 1905</a:t>
            </a:r>
            <a:r>
              <a:rPr lang="fr-FR" sz="1600" dirty="0" smtClean="0">
                <a:solidFill>
                  <a:schemeClr val="tx1"/>
                </a:solidFill>
                <a:latin typeface="+mj-lt"/>
              </a:rPr>
              <a:t> : « Sur un point de vue heuristique concernant la production et la transformation de la lumière »</a:t>
            </a:r>
          </a:p>
          <a:p>
            <a:pPr>
              <a:buFontTx/>
              <a:buChar char="•"/>
            </a:pPr>
            <a:endParaRPr lang="fr-FR" sz="1600" dirty="0" smtClean="0">
              <a:solidFill>
                <a:schemeClr val="tx1"/>
              </a:solidFill>
              <a:latin typeface="+mj-lt"/>
            </a:endParaRPr>
          </a:p>
          <a:p>
            <a:pPr>
              <a:buFontTx/>
              <a:buChar char="•"/>
            </a:pPr>
            <a:r>
              <a:rPr lang="fr-FR" sz="1600" b="1" i="1" dirty="0" smtClean="0">
                <a:solidFill>
                  <a:schemeClr val="tx1"/>
                </a:solidFill>
                <a:latin typeface="+mj-lt"/>
              </a:rPr>
              <a:t> 11 Mai 1905</a:t>
            </a:r>
            <a:r>
              <a:rPr lang="fr-FR" sz="1600" dirty="0" smtClean="0">
                <a:solidFill>
                  <a:schemeClr val="tx1"/>
                </a:solidFill>
                <a:latin typeface="+mj-lt"/>
              </a:rPr>
              <a:t> : « Sur le mouvement de particules en suspension dans un fluide au repos impliqué par la théorie cinétique moléculaire de la chaleur »</a:t>
            </a:r>
          </a:p>
          <a:p>
            <a:pPr>
              <a:buFontTx/>
              <a:buChar char="•"/>
            </a:pPr>
            <a:endParaRPr lang="fr-FR" sz="1600" dirty="0" smtClean="0">
              <a:solidFill>
                <a:schemeClr val="tx1"/>
              </a:solidFill>
              <a:latin typeface="+mj-lt"/>
            </a:endParaRPr>
          </a:p>
          <a:p>
            <a:pPr>
              <a:buFontTx/>
              <a:buChar char="•"/>
            </a:pPr>
            <a:r>
              <a:rPr lang="fr-FR" sz="1600" b="1" i="1" dirty="0" smtClean="0">
                <a:solidFill>
                  <a:schemeClr val="tx1"/>
                </a:solidFill>
                <a:latin typeface="+mj-lt"/>
              </a:rPr>
              <a:t> 30 Juin 1905</a:t>
            </a:r>
            <a:r>
              <a:rPr lang="fr-FR" sz="1600" dirty="0" smtClean="0">
                <a:solidFill>
                  <a:schemeClr val="tx1"/>
                </a:solidFill>
                <a:latin typeface="+mj-lt"/>
              </a:rPr>
              <a:t> : « Sur l’électrodynamique des corps en mouvement »</a:t>
            </a:r>
          </a:p>
          <a:p>
            <a:pPr>
              <a:buFontTx/>
              <a:buChar char="•"/>
            </a:pPr>
            <a:endParaRPr lang="fr-FR" sz="1600" dirty="0" smtClean="0">
              <a:solidFill>
                <a:schemeClr val="tx1"/>
              </a:solidFill>
              <a:latin typeface="+mj-lt"/>
            </a:endParaRPr>
          </a:p>
          <a:p>
            <a:pPr>
              <a:buFontTx/>
              <a:buChar char="•"/>
            </a:pPr>
            <a:r>
              <a:rPr lang="fr-FR" sz="1600" dirty="0" smtClean="0">
                <a:solidFill>
                  <a:schemeClr val="tx1"/>
                </a:solidFill>
                <a:latin typeface="+mj-lt"/>
              </a:rPr>
              <a:t> </a:t>
            </a:r>
            <a:r>
              <a:rPr lang="fr-FR" sz="1600" b="1" i="1" dirty="0" smtClean="0">
                <a:solidFill>
                  <a:schemeClr val="tx1"/>
                </a:solidFill>
                <a:latin typeface="+mj-lt"/>
              </a:rPr>
              <a:t>27 Septembre 1905</a:t>
            </a:r>
            <a:r>
              <a:rPr lang="fr-FR" sz="1600" dirty="0" smtClean="0">
                <a:solidFill>
                  <a:schemeClr val="tx1"/>
                </a:solidFill>
                <a:latin typeface="+mj-lt"/>
              </a:rPr>
              <a:t> : « L’inertie d’un corps dépend-elle de son énergie ? »</a:t>
            </a:r>
            <a:r>
              <a:rPr lang="fr-FR" sz="1600" dirty="0" smtClean="0">
                <a:latin typeface="+mj-lt"/>
              </a:rPr>
              <a:t> </a:t>
            </a:r>
          </a:p>
          <a:p>
            <a:pPr algn="just"/>
            <a:r>
              <a:rPr lang="fr-FR" sz="1600" i="1" dirty="0" smtClean="0">
                <a:solidFill>
                  <a:schemeClr val="tx1"/>
                </a:solidFill>
                <a:latin typeface="+mj-lt"/>
              </a:rPr>
              <a:t>  </a:t>
            </a: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17</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a:t>
            </a:r>
            <a:endParaRPr lang="fr-FR" dirty="0"/>
          </a:p>
        </p:txBody>
      </p:sp>
      <p:pic>
        <p:nvPicPr>
          <p:cNvPr id="7" name="Picture 8" descr="einst_pat"/>
          <p:cNvPicPr>
            <a:picLocks noChangeAspect="1" noChangeArrowheads="1"/>
          </p:cNvPicPr>
          <p:nvPr/>
        </p:nvPicPr>
        <p:blipFill>
          <a:blip r:embed="rId3" cstate="print"/>
          <a:srcRect/>
          <a:stretch>
            <a:fillRect/>
          </a:stretch>
        </p:blipFill>
        <p:spPr>
          <a:xfrm>
            <a:off x="3635896" y="1052736"/>
            <a:ext cx="1655763" cy="1828800"/>
          </a:xfrm>
          <a:prstGeom prst="rect">
            <a:avLst/>
          </a:prstGeo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2752"/>
            <a:ext cx="7776864" cy="908720"/>
          </a:xfrm>
        </p:spPr>
        <p:txBody>
          <a:bodyPr/>
          <a:lstStyle/>
          <a:p>
            <a:pPr algn="ctr"/>
            <a:r>
              <a:rPr lang="fr-FR" dirty="0" smtClean="0"/>
              <a:t>LA  VITESSE  DE  LA  LUMIERE  CHANGE  DE  STATUT</a:t>
            </a:r>
            <a:endParaRPr lang="fr-FR" dirty="0"/>
          </a:p>
        </p:txBody>
      </p:sp>
      <p:sp>
        <p:nvSpPr>
          <p:cNvPr id="3" name="Espace réservé du contenu 2"/>
          <p:cNvSpPr>
            <a:spLocks noGrp="1"/>
          </p:cNvSpPr>
          <p:nvPr>
            <p:ph idx="1"/>
          </p:nvPr>
        </p:nvSpPr>
        <p:spPr>
          <a:xfrm>
            <a:off x="107504" y="2204864"/>
            <a:ext cx="6624736" cy="4968552"/>
          </a:xfrm>
        </p:spPr>
        <p:txBody>
          <a:bodyPr/>
          <a:lstStyle/>
          <a:p>
            <a:pPr algn="just">
              <a:buFontTx/>
              <a:buChar char="•"/>
            </a:pPr>
            <a:r>
              <a:rPr lang="fr-FR" sz="1600" dirty="0" smtClean="0">
                <a:solidFill>
                  <a:schemeClr val="tx1"/>
                </a:solidFill>
              </a:rPr>
              <a:t> Einstein montre que si un corps perd de l’énergie électromagnétique, il perd aussi, de ce seul fait, de la masse. Il propose de généraliser ce résultat aux processus dans lesquels nulle lumière n’intervient.</a:t>
            </a:r>
          </a:p>
          <a:p>
            <a:pPr algn="just">
              <a:buFontTx/>
              <a:buChar char="•"/>
            </a:pPr>
            <a:endParaRPr lang="fr-FR" sz="1600" dirty="0" smtClean="0">
              <a:solidFill>
                <a:schemeClr val="tx1"/>
              </a:solidFill>
            </a:endParaRPr>
          </a:p>
          <a:p>
            <a:pPr algn="just">
              <a:buFontTx/>
              <a:buChar char="•"/>
            </a:pPr>
            <a:endParaRPr lang="fr-FR" sz="1600" dirty="0" smtClean="0">
              <a:solidFill>
                <a:schemeClr val="tx1"/>
              </a:solidFill>
            </a:endParaRPr>
          </a:p>
          <a:p>
            <a:pPr algn="just">
              <a:buFontTx/>
              <a:buChar char="•"/>
            </a:pPr>
            <a:r>
              <a:rPr lang="fr-FR" sz="1600" dirty="0" smtClean="0">
                <a:solidFill>
                  <a:schemeClr val="tx1"/>
                </a:solidFill>
              </a:rPr>
              <a:t> La vitesse de la lumière apparaît comme un « synthétiseur de concepts » : elle relie la masse et l’énergie. Elle devient une constante universelle de la physique, qui n’est pas réservée aux seuls phénomènes électromagnétiques.</a:t>
            </a:r>
          </a:p>
          <a:p>
            <a:pPr>
              <a:buFontTx/>
              <a:buChar char="•"/>
            </a:pPr>
            <a:endParaRPr lang="fr-FR" sz="1600" i="1" dirty="0" smtClean="0">
              <a:solidFill>
                <a:schemeClr val="tx1"/>
              </a:solidFill>
            </a:endParaRP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18</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a:t>
            </a:r>
            <a:endParaRPr lang="fr-FR" dirty="0"/>
          </a:p>
        </p:txBody>
      </p:sp>
      <p:pic>
        <p:nvPicPr>
          <p:cNvPr id="8" name="Picture 8" descr="ein_1920"/>
          <p:cNvPicPr>
            <a:picLocks noChangeAspect="1" noChangeArrowheads="1"/>
          </p:cNvPicPr>
          <p:nvPr/>
        </p:nvPicPr>
        <p:blipFill>
          <a:blip r:embed="rId3" cstate="print"/>
          <a:srcRect/>
          <a:stretch>
            <a:fillRect/>
          </a:stretch>
        </p:blipFill>
        <p:spPr>
          <a:xfrm>
            <a:off x="7236296" y="2132856"/>
            <a:ext cx="1713026" cy="2591990"/>
          </a:xfrm>
          <a:prstGeom prst="rect">
            <a:avLst/>
          </a:prstGeo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2752"/>
            <a:ext cx="7776864" cy="908720"/>
          </a:xfrm>
        </p:spPr>
        <p:txBody>
          <a:bodyPr/>
          <a:lstStyle/>
          <a:p>
            <a:pPr algn="ctr"/>
            <a:r>
              <a:rPr lang="fr-FR" dirty="0" smtClean="0"/>
              <a:t>ORDRES  DE  GRANDEUR</a:t>
            </a:r>
            <a:endParaRPr lang="fr-FR" dirty="0"/>
          </a:p>
        </p:txBody>
      </p:sp>
      <p:sp>
        <p:nvSpPr>
          <p:cNvPr id="3" name="Espace réservé du contenu 2"/>
          <p:cNvSpPr>
            <a:spLocks noGrp="1"/>
          </p:cNvSpPr>
          <p:nvPr>
            <p:ph idx="1"/>
          </p:nvPr>
        </p:nvSpPr>
        <p:spPr>
          <a:xfrm>
            <a:off x="0" y="2132856"/>
            <a:ext cx="6804248" cy="4968552"/>
          </a:xfrm>
        </p:spPr>
        <p:txBody>
          <a:bodyPr/>
          <a:lstStyle/>
          <a:p>
            <a:pPr algn="just">
              <a:buFontTx/>
              <a:buChar char="•"/>
            </a:pPr>
            <a:r>
              <a:rPr lang="fr-FR" sz="1600" dirty="0" smtClean="0">
                <a:solidFill>
                  <a:schemeClr val="tx1"/>
                </a:solidFill>
                <a:latin typeface="+mj-lt"/>
              </a:rPr>
              <a:t> Tout corps massif se voit doter d’une « énergie de masse », en général beaucoup plus grande que l’énergie que nous pouvons lui communiquer en le chauffant ou en l’accélérant.</a:t>
            </a:r>
          </a:p>
          <a:p>
            <a:pPr algn="just"/>
            <a:endParaRPr lang="fr-FR" sz="1600" dirty="0" smtClean="0">
              <a:solidFill>
                <a:schemeClr val="tx1"/>
              </a:solidFill>
              <a:latin typeface="+mj-lt"/>
            </a:endParaRPr>
          </a:p>
          <a:p>
            <a:pPr algn="just">
              <a:buFontTx/>
              <a:buChar char="•"/>
            </a:pPr>
            <a:r>
              <a:rPr lang="fr-FR" sz="1600" dirty="0" smtClean="0">
                <a:solidFill>
                  <a:schemeClr val="tx1"/>
                </a:solidFill>
                <a:latin typeface="+mj-lt"/>
              </a:rPr>
              <a:t> 1 gramme (de beure, d’épinard, d’uranium…) = 90 000 milliards de joules, soit de quoi nourrir un être humain pendant des milliers d’années (pourquoi mangeons-nous donc autant ?).</a:t>
            </a:r>
          </a:p>
          <a:p>
            <a:pPr algn="just">
              <a:buFontTx/>
              <a:buChar char="•"/>
            </a:pPr>
            <a:endParaRPr lang="fr-FR" sz="1600" dirty="0" smtClean="0">
              <a:solidFill>
                <a:schemeClr val="tx1"/>
              </a:solidFill>
              <a:latin typeface="+mj-lt"/>
            </a:endParaRPr>
          </a:p>
          <a:p>
            <a:pPr algn="just">
              <a:buFontTx/>
              <a:buChar char="•"/>
            </a:pPr>
            <a:r>
              <a:rPr lang="fr-FR" sz="1600" dirty="0" smtClean="0">
                <a:solidFill>
                  <a:schemeClr val="tx1"/>
                </a:solidFill>
                <a:latin typeface="+mj-lt"/>
              </a:rPr>
              <a:t> L’énergie de masse d’un moustique est égale à l’énergie cinétique d’un airbus qui volerait à 10000 kilomètres par seconde. </a:t>
            </a:r>
          </a:p>
          <a:p>
            <a:pPr>
              <a:buFontTx/>
              <a:buChar char="•"/>
            </a:pPr>
            <a:endParaRPr lang="fr-FR" sz="1600" i="1" dirty="0" smtClean="0">
              <a:solidFill>
                <a:schemeClr val="tx1"/>
              </a:solidFill>
              <a:latin typeface="+mj-lt"/>
            </a:endParaRP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19</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a:t>
            </a:r>
            <a:endParaRPr lang="fr-FR" dirty="0"/>
          </a:p>
        </p:txBody>
      </p:sp>
      <p:pic>
        <p:nvPicPr>
          <p:cNvPr id="8" name="Picture 7" descr="einst_rad"/>
          <p:cNvPicPr>
            <a:picLocks noChangeAspect="1" noChangeArrowheads="1"/>
          </p:cNvPicPr>
          <p:nvPr/>
        </p:nvPicPr>
        <p:blipFill>
          <a:blip r:embed="rId3" cstate="print"/>
          <a:srcRect/>
          <a:stretch>
            <a:fillRect/>
          </a:stretch>
        </p:blipFill>
        <p:spPr>
          <a:xfrm>
            <a:off x="7092280" y="2276872"/>
            <a:ext cx="1695450" cy="2466975"/>
          </a:xfrm>
          <a:prstGeom prst="rect">
            <a:avLst/>
          </a:prstGeo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3284984"/>
            <a:ext cx="8496944" cy="908720"/>
          </a:xfrm>
        </p:spPr>
        <p:txBody>
          <a:bodyPr/>
          <a:lstStyle/>
          <a:p>
            <a:pPr algn="ctr"/>
            <a:r>
              <a:rPr lang="fr-FR" dirty="0" smtClean="0"/>
              <a:t>UN CONCEPT FLOU A L’ORIGINE</a:t>
            </a:r>
            <a:endParaRPr lang="fr-FR" dirty="0"/>
          </a:p>
        </p:txBody>
      </p:sp>
      <p:sp>
        <p:nvSpPr>
          <p:cNvPr id="3" name="Espace réservé du contenu 2"/>
          <p:cNvSpPr>
            <a:spLocks noGrp="1"/>
          </p:cNvSpPr>
          <p:nvPr>
            <p:ph idx="1"/>
          </p:nvPr>
        </p:nvSpPr>
        <p:spPr>
          <a:xfrm>
            <a:off x="683568" y="4005064"/>
            <a:ext cx="8172464" cy="4968552"/>
          </a:xfrm>
        </p:spPr>
        <p:txBody>
          <a:bodyPr/>
          <a:lstStyle/>
          <a:p>
            <a:endParaRPr lang="fr-FR" sz="1600" dirty="0" smtClean="0">
              <a:solidFill>
                <a:schemeClr val="tx1"/>
              </a:solidFill>
              <a:latin typeface="Arial" pitchFamily="34" charset="0"/>
              <a:cs typeface="Arial" pitchFamily="34" charset="0"/>
            </a:endParaRPr>
          </a:p>
          <a:p>
            <a:endParaRPr lang="fr-FR" sz="1600" dirty="0" smtClean="0">
              <a:solidFill>
                <a:schemeClr val="tx1"/>
              </a:solidFill>
              <a:latin typeface="Arial" pitchFamily="34" charset="0"/>
              <a:cs typeface="Arial" pitchFamily="34" charset="0"/>
            </a:endParaRP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2</a:t>
            </a:fld>
            <a:endParaRPr lang="fr-FR" dirty="0"/>
          </a:p>
        </p:txBody>
      </p:sp>
      <p:sp>
        <p:nvSpPr>
          <p:cNvPr id="6" name="Espace réservé du pied de page 5"/>
          <p:cNvSpPr>
            <a:spLocks noGrp="1"/>
          </p:cNvSpPr>
          <p:nvPr>
            <p:ph type="ftr" sz="quarter" idx="12"/>
          </p:nvPr>
        </p:nvSpPr>
        <p:spPr/>
        <p:txBody>
          <a:bodyPr/>
          <a:lstStyle/>
          <a:p>
            <a:r>
              <a:rPr lang="fr-FR" dirty="0" smtClean="0"/>
              <a:t> Conférence Cyclope, 18 décembre 2012 </a:t>
            </a:r>
            <a:endParaRPr lang="fr-FR" dirty="0"/>
          </a:p>
        </p:txBody>
      </p:sp>
      <p:sp>
        <p:nvSpPr>
          <p:cNvPr id="40961" name="Rectangle 1"/>
          <p:cNvSpPr>
            <a:spLocks noChangeArrowheads="1"/>
          </p:cNvSpPr>
          <p:nvPr/>
        </p:nvSpPr>
        <p:spPr bwMode="auto">
          <a:xfrm>
            <a:off x="755576" y="1124744"/>
            <a:ext cx="7416824" cy="19236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1,3 milliards de personnes vivent aujourd’hui sans électricité. 2,7 milliards des humains ont des difficultés d’approvisionnement. Or, le fait de disposer d’énergie a des effets bénéfiques sur d’autres grandes « ressources »: l’eau, l’éducation, la santé.</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On observe une variation linéaire de l’espérance de vie et de la qualité de vie en fonction de la consommation d’énergie, du moins au début de la courbe. Ensuite, on atteint une saturation : le fait de consommer davantage d’énergie n’augmente alors plus l’espérance de vie.</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1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fr-F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ZoneTexte 10"/>
          <p:cNvSpPr txBox="1"/>
          <p:nvPr/>
        </p:nvSpPr>
        <p:spPr>
          <a:xfrm>
            <a:off x="2483768" y="332656"/>
            <a:ext cx="4392488" cy="400110"/>
          </a:xfrm>
          <a:prstGeom prst="rect">
            <a:avLst/>
          </a:prstGeom>
          <a:noFill/>
        </p:spPr>
        <p:txBody>
          <a:bodyPr wrap="square" rtlCol="0">
            <a:spAutoFit/>
          </a:bodyPr>
          <a:lstStyle/>
          <a:p>
            <a:r>
              <a:rPr lang="fr-FR" sz="2000" b="1" dirty="0" smtClean="0">
                <a:solidFill>
                  <a:schemeClr val="bg1"/>
                </a:solidFill>
              </a:rPr>
              <a:t>LES  TERMES  DU  PROBLÈME (1)</a:t>
            </a:r>
            <a:endParaRPr lang="fr-FR" sz="2000" b="1" dirty="0">
              <a:solidFill>
                <a:schemeClr val="bg1"/>
              </a:solidFill>
            </a:endParaRPr>
          </a:p>
        </p:txBody>
      </p:sp>
      <p:pic>
        <p:nvPicPr>
          <p:cNvPr id="10" name="Image 9"/>
          <p:cNvPicPr/>
          <p:nvPr/>
        </p:nvPicPr>
        <p:blipFill>
          <a:blip r:embed="rId3" cstate="print"/>
          <a:srcRect/>
          <a:stretch>
            <a:fillRect/>
          </a:stretch>
        </p:blipFill>
        <p:spPr bwMode="auto">
          <a:xfrm>
            <a:off x="2411760" y="2420888"/>
            <a:ext cx="4032448" cy="3168352"/>
          </a:xfrm>
          <a:prstGeom prst="rect">
            <a:avLst/>
          </a:prstGeom>
          <a:noFill/>
          <a:ln w="9525">
            <a:noFill/>
            <a:miter lim="800000"/>
            <a:headEnd/>
            <a:tailEnd/>
          </a:ln>
        </p:spPr>
      </p:pic>
      <p:sp>
        <p:nvSpPr>
          <p:cNvPr id="12" name="Rectangle 11"/>
          <p:cNvSpPr/>
          <p:nvPr/>
        </p:nvSpPr>
        <p:spPr>
          <a:xfrm>
            <a:off x="827584" y="5517232"/>
            <a:ext cx="7344816" cy="600164"/>
          </a:xfrm>
          <a:prstGeom prst="rect">
            <a:avLst/>
          </a:prstGeom>
        </p:spPr>
        <p:txBody>
          <a:bodyPr wrap="square">
            <a:spAutoFit/>
          </a:bodyPr>
          <a:lstStyle/>
          <a:p>
            <a:pPr algn="just"/>
            <a:r>
              <a:rPr lang="fr-FR" sz="1100" dirty="0" smtClean="0">
                <a:latin typeface="+mj-lt"/>
              </a:rPr>
              <a:t>NB : L’indice IDH (Indice de Développement Humain</a:t>
            </a:r>
            <a:r>
              <a:rPr lang="fr-FR" sz="1100" smtClean="0">
                <a:latin typeface="+mj-lt"/>
              </a:rPr>
              <a:t>) est </a:t>
            </a:r>
            <a:r>
              <a:rPr lang="fr-FR" sz="1100" dirty="0" smtClean="0">
                <a:latin typeface="+mj-lt"/>
              </a:rPr>
              <a:t>une moyenne entre un indicateur de santé (l’espérance de vie), un indicateur d’éducation (la durée de scolarisation) et un indicateur économique (le PNB par habitant exprimé en parité de </a:t>
            </a:r>
            <a:r>
              <a:rPr lang="fr-FR" sz="1100" smtClean="0">
                <a:latin typeface="+mj-lt"/>
              </a:rPr>
              <a:t>pouvoir d’achat).</a:t>
            </a:r>
            <a:endParaRPr lang="fr-FR" sz="11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2752"/>
            <a:ext cx="7776864" cy="908720"/>
          </a:xfrm>
        </p:spPr>
        <p:txBody>
          <a:bodyPr/>
          <a:lstStyle/>
          <a:p>
            <a:pPr algn="ctr"/>
            <a:r>
              <a:rPr lang="fr-FR" dirty="0" smtClean="0"/>
              <a:t>IMPLICATIONS  CONCEPTUELLES</a:t>
            </a:r>
            <a:endParaRPr lang="fr-FR" dirty="0"/>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20</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a:t>
            </a:r>
            <a:endParaRPr lang="fr-FR" dirty="0"/>
          </a:p>
        </p:txBody>
      </p:sp>
      <p:sp>
        <p:nvSpPr>
          <p:cNvPr id="9" name="Rectangle 8"/>
          <p:cNvSpPr/>
          <p:nvPr/>
        </p:nvSpPr>
        <p:spPr>
          <a:xfrm>
            <a:off x="899592" y="2780928"/>
            <a:ext cx="7704856" cy="3323987"/>
          </a:xfrm>
          <a:prstGeom prst="rect">
            <a:avLst/>
          </a:prstGeom>
        </p:spPr>
        <p:txBody>
          <a:bodyPr wrap="square">
            <a:spAutoFit/>
          </a:bodyPr>
          <a:lstStyle/>
          <a:p>
            <a:pPr algn="just"/>
            <a:endParaRPr lang="fr-FR" sz="1600" dirty="0" smtClean="0">
              <a:latin typeface="+mj-lt"/>
            </a:endParaRPr>
          </a:p>
          <a:p>
            <a:pPr algn="just">
              <a:buFontTx/>
              <a:buChar char="•"/>
            </a:pPr>
            <a:r>
              <a:rPr lang="fr-FR" sz="1600" dirty="0" smtClean="0">
                <a:latin typeface="+mj-lt"/>
              </a:rPr>
              <a:t> Alors que la physique newtonienne confondait </a:t>
            </a:r>
            <a:r>
              <a:rPr lang="fr-FR" sz="1600" i="1" dirty="0" smtClean="0">
                <a:latin typeface="+mj-lt"/>
              </a:rPr>
              <a:t>inertie </a:t>
            </a:r>
            <a:r>
              <a:rPr lang="fr-FR" sz="1600" dirty="0" smtClean="0">
                <a:latin typeface="+mj-lt"/>
              </a:rPr>
              <a:t>et </a:t>
            </a:r>
            <a:r>
              <a:rPr lang="fr-FR" sz="1600" i="1" dirty="0" smtClean="0">
                <a:latin typeface="+mj-lt"/>
              </a:rPr>
              <a:t>masse</a:t>
            </a:r>
            <a:r>
              <a:rPr lang="fr-FR" sz="1600" dirty="0" smtClean="0">
                <a:latin typeface="+mj-lt"/>
              </a:rPr>
              <a:t>, la théorie de la relativité restreinte les distingue : la masse s’identifie à l’énergie </a:t>
            </a:r>
            <a:r>
              <a:rPr lang="fr-FR" sz="1600" i="1" dirty="0" smtClean="0">
                <a:latin typeface="+mj-lt"/>
              </a:rPr>
              <a:t>interne</a:t>
            </a:r>
            <a:r>
              <a:rPr lang="fr-FR" sz="1600" dirty="0" smtClean="0">
                <a:latin typeface="+mj-lt"/>
              </a:rPr>
              <a:t>, l’inertie à l’énergie </a:t>
            </a:r>
            <a:r>
              <a:rPr lang="fr-FR" sz="1600" i="1" dirty="0" smtClean="0">
                <a:latin typeface="+mj-lt"/>
              </a:rPr>
              <a:t>totale</a:t>
            </a:r>
            <a:r>
              <a:rPr lang="fr-FR" sz="1600" dirty="0" smtClean="0">
                <a:latin typeface="+mj-lt"/>
              </a:rPr>
              <a:t>.</a:t>
            </a:r>
          </a:p>
          <a:p>
            <a:pPr algn="just">
              <a:buFontTx/>
              <a:buChar char="•"/>
            </a:pPr>
            <a:endParaRPr lang="fr-FR" sz="1600" dirty="0" smtClean="0">
              <a:latin typeface="+mj-lt"/>
            </a:endParaRPr>
          </a:p>
          <a:p>
            <a:pPr algn="just">
              <a:buFontTx/>
              <a:buChar char="•"/>
            </a:pPr>
            <a:r>
              <a:rPr lang="fr-FR" sz="1600" dirty="0" smtClean="0">
                <a:latin typeface="+mj-lt"/>
              </a:rPr>
              <a:t> L’inertie croit avec l’énergie (E/c</a:t>
            </a:r>
            <a:r>
              <a:rPr lang="fr-FR" sz="1600" baseline="30000" dirty="0" smtClean="0">
                <a:latin typeface="+mj-lt"/>
              </a:rPr>
              <a:t>2</a:t>
            </a:r>
            <a:r>
              <a:rPr lang="fr-FR" sz="1600" dirty="0" smtClean="0">
                <a:latin typeface="+mj-lt"/>
              </a:rPr>
              <a:t>), de sorte qu’il existe une vitesse limite : on peut indéfiniment augmenter l’énergie d’une particule, mais pas sa vitesse, qui est nécessairement plus petite que la vitesse de la lumière dans le vide.</a:t>
            </a:r>
          </a:p>
          <a:p>
            <a:pPr algn="just">
              <a:buFontTx/>
              <a:buChar char="•"/>
            </a:pPr>
            <a:endParaRPr lang="fr-FR" sz="1600" dirty="0" smtClean="0">
              <a:latin typeface="+mj-lt"/>
            </a:endParaRPr>
          </a:p>
          <a:p>
            <a:pPr algn="just">
              <a:buFontTx/>
              <a:buChar char="•"/>
            </a:pPr>
            <a:r>
              <a:rPr lang="fr-FR" sz="1600" dirty="0" smtClean="0">
                <a:latin typeface="+mj-lt"/>
              </a:rPr>
              <a:t> En théorie galiléenne (newtonienne), masse et énergie sont séparément conservées dans tous les processus physiques ; en théorie einsteinienne, seule l’énergie (totale) est conservée. </a:t>
            </a:r>
          </a:p>
          <a:p>
            <a:pPr algn="just">
              <a:buFontTx/>
              <a:buChar char="•"/>
            </a:pPr>
            <a:endParaRPr lang="fr-FR" dirty="0">
              <a:latin typeface="Garamond" pitchFamily="18" charset="0"/>
            </a:endParaRPr>
          </a:p>
        </p:txBody>
      </p:sp>
      <p:pic>
        <p:nvPicPr>
          <p:cNvPr id="10" name="Picture 9" descr="einst_b"/>
          <p:cNvPicPr>
            <a:picLocks noGrp="1" noChangeAspect="1" noChangeArrowheads="1"/>
          </p:cNvPicPr>
          <p:nvPr>
            <p:ph sz="quarter" idx="1"/>
          </p:nvPr>
        </p:nvPicPr>
        <p:blipFill>
          <a:blip r:embed="rId3" cstate="print"/>
          <a:srcRect/>
          <a:stretch>
            <a:fillRect/>
          </a:stretch>
        </p:blipFill>
        <p:spPr>
          <a:xfrm>
            <a:off x="3635896" y="1124744"/>
            <a:ext cx="1359669" cy="1733751"/>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2752"/>
            <a:ext cx="7776864" cy="908720"/>
          </a:xfrm>
        </p:spPr>
        <p:txBody>
          <a:bodyPr/>
          <a:lstStyle/>
          <a:p>
            <a:pPr algn="ctr"/>
            <a:r>
              <a:rPr lang="fr-FR" sz="2000" dirty="0" smtClean="0"/>
              <a:t>DE  LA  MASSE  PEUT  SE  TRANSFORMER  EN  </a:t>
            </a:r>
            <a:r>
              <a:rPr lang="fr-FR" dirty="0" smtClean="0"/>
              <a:t>ENERGIE…</a:t>
            </a:r>
            <a:endParaRPr lang="fr-FR" dirty="0"/>
          </a:p>
        </p:txBody>
      </p:sp>
      <p:sp>
        <p:nvSpPr>
          <p:cNvPr id="3" name="Espace réservé du contenu 2"/>
          <p:cNvSpPr>
            <a:spLocks noGrp="1"/>
          </p:cNvSpPr>
          <p:nvPr>
            <p:ph idx="1"/>
          </p:nvPr>
        </p:nvSpPr>
        <p:spPr>
          <a:xfrm>
            <a:off x="0" y="1889448"/>
            <a:ext cx="8532440" cy="4968552"/>
          </a:xfrm>
        </p:spPr>
        <p:txBody>
          <a:bodyPr/>
          <a:lstStyle/>
          <a:p>
            <a:pPr algn="just">
              <a:buFontTx/>
              <a:buChar char="•"/>
            </a:pPr>
            <a:r>
              <a:rPr lang="fr-FR" sz="1600" dirty="0" smtClean="0">
                <a:solidFill>
                  <a:schemeClr val="tx1"/>
                </a:solidFill>
                <a:latin typeface="+mj-lt"/>
              </a:rPr>
              <a:t> </a:t>
            </a:r>
            <a:r>
              <a:rPr lang="fr-FR" sz="1600" b="1" i="1" dirty="0" smtClean="0">
                <a:solidFill>
                  <a:schemeClr val="tx1"/>
                </a:solidFill>
                <a:latin typeface="+mj-lt"/>
              </a:rPr>
              <a:t>On peut transformer notablement de la masse en énergie</a:t>
            </a:r>
            <a:r>
              <a:rPr lang="fr-FR" sz="1600" dirty="0" smtClean="0">
                <a:solidFill>
                  <a:schemeClr val="tx1"/>
                </a:solidFill>
                <a:latin typeface="+mj-lt"/>
              </a:rPr>
              <a:t>, par exemple par le biais de la </a:t>
            </a:r>
            <a:r>
              <a:rPr lang="fr-FR" sz="1600" i="1" dirty="0" smtClean="0">
                <a:solidFill>
                  <a:schemeClr val="tx1"/>
                </a:solidFill>
                <a:latin typeface="+mj-lt"/>
              </a:rPr>
              <a:t>fission</a:t>
            </a:r>
            <a:r>
              <a:rPr lang="fr-FR" sz="1600" dirty="0" smtClean="0">
                <a:solidFill>
                  <a:schemeClr val="tx1"/>
                </a:solidFill>
                <a:latin typeface="+mj-lt"/>
              </a:rPr>
              <a:t> ou de la </a:t>
            </a:r>
            <a:r>
              <a:rPr lang="fr-FR" sz="1600" i="1" dirty="0" smtClean="0">
                <a:solidFill>
                  <a:schemeClr val="tx1"/>
                </a:solidFill>
                <a:latin typeface="+mj-lt"/>
              </a:rPr>
              <a:t>fusion</a:t>
            </a:r>
            <a:r>
              <a:rPr lang="fr-FR" sz="1600" dirty="0" smtClean="0">
                <a:solidFill>
                  <a:schemeClr val="tx1"/>
                </a:solidFill>
                <a:latin typeface="+mj-lt"/>
              </a:rPr>
              <a:t> nucléaires.</a:t>
            </a:r>
          </a:p>
          <a:p>
            <a:pPr algn="just">
              <a:buFontTx/>
              <a:buChar char="•"/>
            </a:pPr>
            <a:endParaRPr lang="fr-FR" sz="1600" i="1" dirty="0" smtClean="0">
              <a:solidFill>
                <a:schemeClr val="tx1"/>
              </a:solidFill>
              <a:latin typeface="+mj-lt"/>
            </a:endParaRP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21</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a:t>
            </a:r>
            <a:endParaRPr lang="fr-FR" dirty="0"/>
          </a:p>
        </p:txBody>
      </p:sp>
      <p:pic>
        <p:nvPicPr>
          <p:cNvPr id="9" name="Picture 8"/>
          <p:cNvPicPr>
            <a:picLocks noChangeAspect="1" noChangeArrowheads="1"/>
          </p:cNvPicPr>
          <p:nvPr/>
        </p:nvPicPr>
        <p:blipFill>
          <a:blip r:embed="rId3" cstate="print"/>
          <a:srcRect/>
          <a:stretch>
            <a:fillRect/>
          </a:stretch>
        </p:blipFill>
        <p:spPr>
          <a:xfrm>
            <a:off x="2051720" y="3140968"/>
            <a:ext cx="5484813" cy="2214562"/>
          </a:xfrm>
          <a:prstGeom prst="rect">
            <a:avLst/>
          </a:prstGeo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2752"/>
            <a:ext cx="7776864" cy="908720"/>
          </a:xfrm>
        </p:spPr>
        <p:txBody>
          <a:bodyPr/>
          <a:lstStyle/>
          <a:p>
            <a:pPr algn="ctr"/>
            <a:r>
              <a:rPr lang="fr-FR" sz="1800" dirty="0" smtClean="0"/>
              <a:t>… ET  DE  L’ENERGIE  PEUT  SE  TRANSFORMER  EN  MATIERE</a:t>
            </a:r>
            <a:endParaRPr lang="fr-FR" sz="1800" dirty="0"/>
          </a:p>
        </p:txBody>
      </p:sp>
      <p:sp>
        <p:nvSpPr>
          <p:cNvPr id="3" name="Espace réservé du contenu 2"/>
          <p:cNvSpPr>
            <a:spLocks noGrp="1"/>
          </p:cNvSpPr>
          <p:nvPr>
            <p:ph idx="1"/>
          </p:nvPr>
        </p:nvSpPr>
        <p:spPr>
          <a:xfrm>
            <a:off x="179512" y="1700808"/>
            <a:ext cx="8532440" cy="4968552"/>
          </a:xfrm>
        </p:spPr>
        <p:txBody>
          <a:bodyPr/>
          <a:lstStyle/>
          <a:p>
            <a:pPr>
              <a:buFontTx/>
              <a:buChar char="•"/>
            </a:pPr>
            <a:r>
              <a:rPr lang="fr-FR" sz="1600" dirty="0" smtClean="0">
                <a:solidFill>
                  <a:schemeClr val="tx1"/>
                </a:solidFill>
                <a:latin typeface="+mj-lt"/>
              </a:rPr>
              <a:t> Dans une collision de particules à haute énergie, la masse n’est pas conservée.</a:t>
            </a:r>
          </a:p>
          <a:p>
            <a:pPr>
              <a:buFontTx/>
              <a:buChar char="•"/>
            </a:pPr>
            <a:r>
              <a:rPr lang="fr-FR" sz="1600" dirty="0" smtClean="0">
                <a:solidFill>
                  <a:schemeClr val="tx1"/>
                </a:solidFill>
                <a:latin typeface="+mj-lt"/>
              </a:rPr>
              <a:t> Les particules produites ne sont pas des fragments des particules incidentes…</a:t>
            </a:r>
          </a:p>
          <a:p>
            <a:pPr>
              <a:buFontTx/>
              <a:buChar char="•"/>
            </a:pPr>
            <a:r>
              <a:rPr lang="fr-FR" sz="1600" dirty="0" smtClean="0">
                <a:solidFill>
                  <a:schemeClr val="tx1"/>
                </a:solidFill>
                <a:latin typeface="+mj-lt"/>
              </a:rPr>
              <a:t> Etrangement, une propriété d’objet (la vitesse) peut se transformer en un autre objet…</a:t>
            </a:r>
          </a:p>
          <a:p>
            <a:pPr algn="just">
              <a:buFontTx/>
              <a:buChar char="•"/>
            </a:pPr>
            <a:endParaRPr lang="fr-FR" sz="1600" i="1" dirty="0" smtClean="0">
              <a:solidFill>
                <a:schemeClr val="tx1"/>
              </a:solidFill>
              <a:latin typeface="+mj-lt"/>
            </a:endParaRP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22</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a:t>
            </a:r>
            <a:endParaRPr lang="fr-FR" dirty="0"/>
          </a:p>
        </p:txBody>
      </p:sp>
      <p:pic>
        <p:nvPicPr>
          <p:cNvPr id="4098" name="Picture 2" descr="http://img.clubic.com/01596076-photo-lhc-3.jpg"/>
          <p:cNvPicPr>
            <a:picLocks noChangeAspect="1" noChangeArrowheads="1"/>
          </p:cNvPicPr>
          <p:nvPr/>
        </p:nvPicPr>
        <p:blipFill>
          <a:blip r:embed="rId3" cstate="print"/>
          <a:srcRect/>
          <a:stretch>
            <a:fillRect/>
          </a:stretch>
        </p:blipFill>
        <p:spPr bwMode="auto">
          <a:xfrm>
            <a:off x="1763688" y="3140968"/>
            <a:ext cx="6303813" cy="308416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2752"/>
            <a:ext cx="7776864" cy="908720"/>
          </a:xfrm>
        </p:spPr>
        <p:txBody>
          <a:bodyPr/>
          <a:lstStyle/>
          <a:p>
            <a:pPr algn="ctr"/>
            <a:r>
              <a:rPr lang="fr-FR" sz="2000" dirty="0" smtClean="0"/>
              <a:t>QUAND  UNE  PARTICULE  CROISE  SON  ANTIPARTICULE…</a:t>
            </a:r>
            <a:endParaRPr lang="fr-FR" sz="2000" dirty="0"/>
          </a:p>
        </p:txBody>
      </p:sp>
      <p:sp>
        <p:nvSpPr>
          <p:cNvPr id="3" name="Espace réservé du contenu 2"/>
          <p:cNvSpPr>
            <a:spLocks noGrp="1"/>
          </p:cNvSpPr>
          <p:nvPr>
            <p:ph idx="1"/>
          </p:nvPr>
        </p:nvSpPr>
        <p:spPr>
          <a:xfrm>
            <a:off x="539552" y="4769768"/>
            <a:ext cx="5112568" cy="4176464"/>
          </a:xfrm>
        </p:spPr>
        <p:txBody>
          <a:bodyPr/>
          <a:lstStyle/>
          <a:p>
            <a:pPr algn="just">
              <a:buFontTx/>
              <a:buChar char="•"/>
            </a:pPr>
            <a:r>
              <a:rPr lang="fr-FR" sz="1600" dirty="0" smtClean="0">
                <a:solidFill>
                  <a:schemeClr val="tx1"/>
                </a:solidFill>
                <a:latin typeface="+mj-lt"/>
              </a:rPr>
              <a:t> Quand un électron rencontre un positron, les masses de l’un et de l’autre se convertissent intégralement en énergie, puis en de nouvelles particules.</a:t>
            </a:r>
          </a:p>
          <a:p>
            <a:pPr algn="just">
              <a:buFontTx/>
              <a:buChar char="•"/>
            </a:pPr>
            <a:endParaRPr lang="fr-FR" sz="1600" i="1" dirty="0" smtClean="0">
              <a:solidFill>
                <a:schemeClr val="tx1"/>
              </a:solidFill>
              <a:latin typeface="+mj-lt"/>
            </a:endParaRP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23</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a:t>
            </a:r>
            <a:endParaRPr lang="fr-FR" dirty="0"/>
          </a:p>
        </p:txBody>
      </p:sp>
      <p:pic>
        <p:nvPicPr>
          <p:cNvPr id="11" name="Picture 3"/>
          <p:cNvPicPr>
            <a:picLocks noChangeAspect="1" noChangeArrowheads="1"/>
          </p:cNvPicPr>
          <p:nvPr/>
        </p:nvPicPr>
        <p:blipFill>
          <a:blip r:embed="rId3" cstate="print"/>
          <a:srcRect/>
          <a:stretch>
            <a:fillRect/>
          </a:stretch>
        </p:blipFill>
        <p:spPr>
          <a:xfrm>
            <a:off x="6156176" y="3861048"/>
            <a:ext cx="2376239" cy="2339971"/>
          </a:xfrm>
          <a:prstGeom prst="rect">
            <a:avLst/>
          </a:prstGeom>
          <a:noFill/>
          <a:ln/>
        </p:spPr>
      </p:pic>
      <p:sp>
        <p:nvSpPr>
          <p:cNvPr id="2052" name="AutoShape 4"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6" name="Picture 8" descr="http://livefromcern.web.cern.ch/livefromcern/antimatter/history/historypictures/Dirac-equation.jpg"/>
          <p:cNvPicPr>
            <a:picLocks noChangeAspect="1" noChangeArrowheads="1"/>
          </p:cNvPicPr>
          <p:nvPr/>
        </p:nvPicPr>
        <p:blipFill>
          <a:blip r:embed="rId4" cstate="print"/>
          <a:srcRect/>
          <a:stretch>
            <a:fillRect/>
          </a:stretch>
        </p:blipFill>
        <p:spPr bwMode="auto">
          <a:xfrm>
            <a:off x="1403648" y="1772816"/>
            <a:ext cx="3570394" cy="1224136"/>
          </a:xfrm>
          <a:prstGeom prst="rect">
            <a:avLst/>
          </a:prstGeom>
          <a:noFill/>
        </p:spPr>
      </p:pic>
      <p:sp>
        <p:nvSpPr>
          <p:cNvPr id="2058" name="AutoShape 10" descr="data:image/jpeg;base64,/9j/4AAQSkZJRgABAQAAAQABAAD/2wBDAAkGBwgHBgkIBwgKCgkLDRYPDQwMDRsUFRAWIB0iIiAdHx8kKDQsJCYxJx8fLT0tMTU3Ojo6Iys/RD84QzQ5Ojf/2wBDAQoKCg0MDRoPDxo3JR8lNzc3Nzc3Nzc3Nzc3Nzc3Nzc3Nzc3Nzc3Nzc3Nzc3Nzc3Nzc3Nzc3Nzc3Nzc3Nzc3Nzf/wAARCACyARwDASIAAhEBAxEB/8QAHAAAAQUBAQEAAAAAAAAAAAAAAwABAgQFBgcI/8QANhAAAQMDAwMDAwMCBgMBAQAAAQACEQMEIQUSMUFRYQYicROBkRQyoQexI0JSwdHhFRYzciT/xAAUAQEAAAAAAAAAAAAAAAAAAAAA/8QAFBEBAAAAAAAAAAAAAAAAAAAAAP/aAAwDAQACEQMRAD8A6dxBGScdkJztw7Z5Kd+D7T07oTs9ZQRdVJzAGY+UxeQ0fP4TQ4iY5ynIO4AHHZBImOsn5US4kgA+ZKkWEZ3RjhDJcI9oPcoJSDnM/KjIk+EnENEzAQnOHU88lBj+rNUdZ6e5tGPr1Ttaew6lef3VtUo7TWO5z4Jzn7rsNbu7a41OnRL5fT4PQHosXV7s0qxY9wr1icuIgfZBWo12UrMkNDH8+7qs/e57nVQ8CTnOVofo9tqatUlu4S0O5WdSob3wwkN6RkkoK8y525xPaCrN1bupMaxjv3AOJjA8KxTs6rthYw7nZwOiLUcf02x43QZc44koMWo3Y4yA6IkhMajSyGgD+6s3Ln1XZa1oHRoVEtgygY5TsyQpho5UgASQUDO48fKTWkEhSbQe4YCuW9lUOSwnwgqNpl5g8pn0Szlp+y3qFhGXM54cRhHqWlI0y2oATGCAgwKbn0w19MuaR1W/pGuU2tFO4mi/gVWGAfkf7rEuaDreWxjkEHoqgPcoPUvTGs/W1J9EVGvY4SHDv8LtWeAc9F4TpF+/T7xtxTgvb56L2H05rFDV7FtalIj9wPIPUINRwBHzhDLTJP4RniPxKGN3KB2jMjxyrNPoCInoUFkknsFYbMDogm0/mVJsdgoSOesp5xHmcIDCBHWUi47ScfhQ3dcxKeZwQPygdg9uQPyncc4A/KcEZwOYUS4A5/sgwHlucA+Qgw4HjHITgzzx8zlPLSZJjCCLWy0EkSmLfc/uT3UhA4nITiDA6RwgER1Mz8IZ5gjMdUY+3p15hCqEtdIOZ5QQeQTjgdVXqugHaMc8qtquoMsQx9UO2ucGz0CoaxqlC2ox9QFzhLAHc/8ASDB17TRS1I16byS+HNYMyVi3zarbgOuCA/nYMwtR12wv+vcV6tR23O1sLNZuu7gw0hpMmefkoLVJta/fQt6RJc45gQuttPTNvplqy8a9larkGlMkk9l0fo/0iaFiL8sDbh4lgcP8p7rbOn1mboFBj4ggDnthB5hqdnd0KDX3TPoDb/hhoB3f9rLfQqk/TuaTw5rSWheoVfTdW8rivdV6hDHz72j+OyPS0CjWrVT9Npc0Bjfb06lB4vVtarm7abD5mB/Covs3M/cOF7gz0dTdUfupO+nOBHTzlEregLKvIpU9k8nug8M/R1NpdGPJCJRs6jodtMdwvYH/ANORSIe5808Y5J/hEf6MpOqgfS/b+2TgBB5ba2VR3tNJ4+F02maYXBv1GAtHUmSu4p+n6VMFraYGMuISGm06bADEDoAg5C6swx+5ggHoFjXdAseQWx3Xb3Vk36e7aJJxlYOpUWNG1wgcDHRByt1QbUZsMcdFg3Nu6jUIjC6Wu0scSeCcHsFUvKIq0oIz0KDAB7Lsv6f61R06rWtq79v1i3aTwCuNrMNJ8dUmuc0gzkcIPoWmRVYHNcCCJEGZSdA4/C8+9B+rS809Kv8ABPto1SeT/pK9B3bh7YiYhAVhgf8APVHDgQJOIVamQQYwPKK184PKAnGW8+U3MA8pieNyQifI7oCSYSIiBPOUwwCZ4HVPuG0iRKBNfzOc9UznSZH8JgZMRwmOT/wgwAcbcKLoEunCT3luIOEMOG0ycTlAbGznASkAY3bkEEQJI9ohTkB0DIhBKpUMHvPCrVHcuaYHhPVcZHMdUB74kAjhBT1SzZqNo+lV6jnt5XAXum1bCuadSuKm3LXD/td/ckhhO6O2VwN/dOqanVd+4N9sRKANas54AcxziOsmPwul9AaQ/UtYtxVafoB4c5oEAxnK52jdtqXdNtcNFOZ2Hj7r2L+nttTbR+uyM545Qd41rWwGgARwEnW7KnLGkDPCTTAE8orOiAFS3bUpupEwHDMdEOxsm0GkQTJ5PKvgCZhOeUAxRbAPJHdTaxrTwJSlKZQSLWEZ/sq1wxu0kNBKLuhV67zJMwEGZdbS0hkAjJ6rOe6A4FX7l8cAGRHdUK9Xa04a2DHeUGdelgadhBDsSuW1f6b3k8NnJW5e3G8QZknELndQcXhwBJHIIHRBzV44h75jKrvecCcEKzeQ+cEEnr2WZcVNsjJ8oKeoN3Hf1VIcK3XfvBVTrhBq+nbOvdaxZMoD3Gs088QvcBBI2xxleZf010mu/UP/ACdSmRb0muDHHG5x7L0sScwPhARgPWICm05gdDyoYaSOFJp9snrjKA4MjME8KJ/cDyZ4CZjtpGM+ExdBgYnqgLJBMnEJFxDQT04Qd+SMbVIkwIOf7ICtJH3RA7GII8oDXbesiMSERpEZCDm3mYxP3Q3e4QpuB2xHXooEcyUEQcTHhScTGI56KLnN4k448JQW4AxxgoI1STyCJ6Koahk7ZGMqzVPeTnmVXc0kiAI5MoBuG4QYgnhef6rSqW+qXNNrGkF0zEwCvQDM84lYfqDS317WpXp5qMaOOYQcnb25q1w1plzTggc5XtXogOtLSmyo4kviATkLxSjUda18OIg58LvPSvqGq+/oW272Pdgz0QezMeCBnlHYRGFn0Hw0D7q0yoMILQOE/KG12FIZQKcCeU0+UziAEJ9QAcoHe+QqtZxcNv4ypuqNnCFUILJ/lBWuGl2eo84AWddUg5hPTpPRa4czbuKz76vTDHDkIOZvKTQ45weJ5Cyr+2ptYSTOO62ry4LTDOCcyOixNTrB9PcSG/wg5HUHNYXRmf4WFVqF26cErU1Ko0ucexWM8w7JygFVdBhBRK3MpqG01WB+W7hOUHsfo0u/9Zsi9jR7TAA5HdbW6AJPXsqmmhlDT7elS9rG0xDT8KyXHsgKTImCJOESQA3+MIVMEieY8qTjACAgMkET+Et0mBz1Cgxx2xxzCcOh0zCCTjgR90tzgAOyg92JEYT7s8feUBQR0zhGDce4mVVpOyZKOHz1QYdUdT15QHCQcDCNVM/I6lBcTBiBPYII+0ycCPHKW7kNHB/hRzwRwog5knHygVV4OCYVckmDOZ5HZG3bv3Y8joq+cnoUDGTMD+VKA9u15EERgKBdAAkdyrumabdahUe22A2tyXE8IPLtctHWmp1KYBA5ae4K0/RumXF/qTBQOwsyHuEgLb9a6DcW9ejVfTl07cZlWP6ZNJ1ipS3OBjLehQepaYazbZn6nb9QAAlnBWi04aZkT3VVjQwRBPyg373upinScGEnmEGoa7Kbdz3QPJQP/JUOjxH/AOlxWqMqW9J9c13vIEkOqESuA131NqdWgbeiaVIdTTJLvhB7bW1i2aM1mgzEEqtV1IE4cCJ6FfOdXUNQdDX3NbHEuKNbanq1KPpXVwRPG8kIPf337Gho3t7qdS9/wBJAEZXmHpjV9UvazKFVriTy5y7DVqde2sjUaxxgAyMygt19XZTqtBe0dcHgKtc6lRFI1KlUMnpK811PX3sdVbJ5wCOIXP3etXdwxrHVXQMAAoO91H1TZMe9rKs9eMLmb/1CKwcyl7WnqeSuZfUe/wDceVH7/wAoL/6vcXb8zOUIndkcKuBPEojJkjogatwBzK7n0p6Ns7ttvdXtxPt3uoAiT8rhqol7AOYW76VpXFfXbdtKsWVSdxfPQcoPWixtMBrAA0DAHZQ3ASAf4TPcQ4wTwobhMf2QW2uEQ0wT1TgyJdGAq7Y7RlEkzOUBWugyOyIBjc3B8oUxkqRIBwf+kCcDkB0eFEbmkS4kKYIPaVFxwTjHWUBGNE9T5RJjhBaRHyOETcOwQY5dII7/AIQ3HMn+ym4YJ4lQPWcg+UEXdueyC5sc9FNwMAtOP7KLxAiYzJ6oAudAHdRBMbozGJTP4yCJTsIAgxwgiRgDJzyt7Qv1tvSsn2jh9N9VxqtcP3AYWIYLsc911np2nvo6eQPaBUBM4kFB0F5p1rqtt9K8pAtOQOo+64S29P1dF9dsFuwi1qNLhtP+XyvQ69xb21t9S4rMpBokucYAVWrVtrynSvKW2oQIbUaehQO5oA5+FUuGvDSWcnqrbfPACfaHMgiZQeZ67Y6vrOqC0td7LVpipU4BPhZnrD07Z6DYUhqd3d1HVaLjQZZ0w2kKg6OJyfvyvYqVvTDDDACfCwPUlpRubN1C6pUKtEZ21xIag8C0jT6l/c/SbiGlxzGBzC0NOtK77h1OiZ2u2meOV1FxXtNLL6Wm0bWm94h/0aZe6O0lWNE0zU9QrgUqJo0nwXVHt9xQdL6O0R1vRpvuKZDj0I4K6jXqNOppVQO5a0wEW3pChQp0+rQAT3Kraqx9WzqjnGEHztrRc2/rMOYcQq1hauurunT2uhzgCQDgStX1Pai21eqACATgFQsKtegd1vWfS7bSUGh6u0GppLW0LewpVLeo4Vqd7T3OeQWj2GDAz46rIttGrutH3Vw0UaIwDUwXfA5K2Ward29F7TV3budlRzSfkLGuale6eHVHud8kn+6Cjs2uMZEwERohH/TuHEkDlNUp7BPVBBwA2u5V3Qbo2Ou2VecfUDXHwcLPrOIYE9rUBq0yZlrwR+UHtTiJJwSFETOfshMcXNESCQDKk4ExHZAenA57SQjBwn4VZhMDoUQPjrA6oDg4zwna+ZIEd0IHA9shTaYAPTygmTn7ZTuEOiD57KO4EfaYCYkRGPKCcgHI5GPCIHGMO/hVgT3/AO1IGB/wgzDVmccHOE8SfkqDRB6QfKk0yZ/CBPAa0A4CDVdOJ6KTzubmfhAcTsxHY4QDeZAM4lO0k9+PyoTtbiQna4jBiCUEpiT0456rqfRk1KDqbj/86gcJ84XKOJ4j2rd9H3bad6+lP724zyUEvVlzUvrh9nTbuBO2At7QNJdpOhtty4lwBdBPCjdWTv17Lu2pipJ9zeoWyKgcCHHpEIKAqYarNJ0iCsveWPLM+0q7RrHuCI7oNJmG5VW8osuGFjwCPKm2qXeAR1U2y5wOO6DHo6FaMq7m2tIE8u2jK2KNsyhTADQIHQKXGTASe7B/3KCm8gvxKi9wDHggGRkKFR0nH7RwmFN9SmXlwDZhB4z/AFFtW09SFVhaWuJ45BXNWLhuguIXff1MtW/TFQFocD06rzqidrpBwg3KVKm94LnRPXlWv0dItDnOaY4ACzKVwMHgp6t3UYPa6R8ID3TadMnb24WPcu3Eu5CPVrknLjMdlSqOzCCFaCyOsp7SmRWZ/qLgAEhDnAEZ7rZ9MWP6zW6Ze2adM/Ucfjj+UHpLDFNmCHbQnJ2mPtMITnckY6AFSDnE4MoLFMQJJz5TgkgzOOkIe8wAOUt52nHPdAYP2wZPHCKyXc8DKpg7Byc8KbHmZ+3KC1uAMAmfhPMzxxCEJOYj5KUmeeOyAjMT0IxhGZMYKr05JEGO4RRxgwgyAcSYGU4dkgjrCYROBjuFCZy7ieqCRcIIjaR36IFQtmDPgjCdzsz44UKkEA8lAMmCRH8Kbe8AlDDwSBP5ClugGD9kE3tAp/JygWlxUtLttemcsdMKTiYIz8xwg1DAGDPhB6fo97Rv7dlxSOHD3CctKJXFwQ4NDQSf3DsvMrDUrjTqv1LV5bn3N6Fa3/ud1t91ITEYcg6W8a6lXbLp3DJCJQqhrGgHnwuZ0bV7rU7mqLlzQGgbGt6Bb9KWOkkZ5nog16bu3KO1xEHr3BVGnUAEdYx5VgOhoKA7qkAxnyq1So5xIycYCfdHHKZz6dJpc4gEjklBj6xrNnpFsa19cMpNnh3J8BZen+sNO1GwrVrOo930zlpYQVR9aaZo+q1WVq7/AP8Appjdt+oYjyFzNfV7HT9PcbW3H02jaKYwHfZBjetPUR1Oo2mwgU2Ez+Vy9KrnGUOsS9xJEAmYUGujhBqUapB5RKri/wCAqNCqOHGI6q6HAtxyEAHk/ZCInyZ5RqhCEDCC/p+jajfuaba2cabsCo7DfyvRtG0ejpFkaY2vquEvqcbj2+FD0v8A4fp+yZiNhccdyVoVHe3vPVAIOIyOeidszJgdELcJEZHCnOMx1xCAmSZxHRIkgk8iIUGmPiEhI8+EBGkkDBhTpjB4/CDPJnEDlGpu/wAuJAQWQYb4KRhsxgEqBftI58JSXN3Hnugmw5JbEnjCMBjIkjwggAcZPVE3x0/lBiOfPcfdRNST48IRfOeFIPgGeAMoJEx1JjAQ3EhuUp9sCY6KJMcmQgiSDwTt/sVIGRIz/shU3AmDgSpB0AAcE8oJEQC7qUFx3dSjPO1kzyq7nR5+EEH4jMzmJQHkhvARKjoPM9MIZyPa74QaOgXP09QY0mGuELuqLg9kzIheZU3OpVGvaYLTMyu+0y7bUt2PDh7hMHlBrU3nEkQrIrQ3iY4KpU3A5KKXEN5MeUD3FwLemXOeZnk9FzRq3mrXjmirFBgMHmZVn1E6sbGoym0uJHLTlc3omk+qnUX1G3FC2ovdw5u57UG1V9MtJa99YGpEvJdBJ+/2XCepPSOq06gdbvZcUnmdjag3D7Lq3eldZfVLzqjKgIk7gZJ6dVgapofqOiXfSotdt5+nWygwNW9K1NL01l1eXtClWeAf0zj7474XN7GgxuC6e79IeoKtR1a9phhid1SpOFh19PdRc5r6gLgYICCp+3HKs2zzG0qFK3H1BOQrH0gyMgoGefdnhMwFzg0DJMBM85K1/SVg6+1amS2aND/Ef2xwEHodnR/TWdCgOKdNrf4Sq1BGYGcSp1XSfBKrVScEYHZA0+7E/ZTc4YByOoQRgz26qYdmZx1QGbIGTPjskDmMdkIuEmenAUhlxnjnlAaYGI+EVjskiZhBaTJEx8qbX5mcoCtJLun+6JTBJ8FDY4F2JRKbiBIx0wgKACJEJ3NJ7jCiCHH47og3dgg5px7fhImTP8KIB/aeymwEEEcTmUDsaYIMQVB4iI64Rcg9undIsMTOBwgq5Dpgmf4U3GBxzwUR9PIJCb6fGM9fKCLiYnoq73SCRx3AR3AzjE9UN9OZESUFYwQPzyouGDt/BRSwATB3TCi5uZAkIANEAkmD2ldZodN1bSW1GZfSJBA/zBcxWLLei6q/2taM4XQf05vHXlhXq4A+uQB4hBtWd61wkHK0W1JAnr1VG/sXAm4tCA+Zc3gH4VejdbxhxECHA4QafsJh+YzwrJrBrZaIHws+kd4wSOyKWkmSSCPCAd7fuoU97ckflcVfet7qlXrNbYOqEn2u4hd2yz/UkB/HEKbfT+mUiXPtqbjMyRKDyLUPVetX+9opNpt27ODK5qq24fUJqklx5lesepbOzpVXGnQY2SP2gZ8rgr8NdVxDeeEGKGkKL6hEI9xiSFRqOJJlBOm19aqGMBc5xhoHUr0305prdI076b4Neod1Qjoe32XCelX06WtUH1SABME9+i9GJlnWZ79UEqrtxABz4QXkCJz2TOcY4kzyk6HSYKBj7uRz2ykAQ3PXoogO6iFNuCSXceUEshpIOU4dmAcdlAEGAZKYQ0yJHlBYa4ES6MdU4eTPHZV5JcBOPKKwyOsH+EFhpIj4R2uP0z48qu0QMQI5U2uc4QMd/KCw18SCOiIHAf8AaAyZGDnCKTGBGO6DnwfdKmI6g/ZRE56Jbg3HcICyDMH4KcbgJ5+6AXnxnspNqCMFAXyeFBziOBI6DhIPknvP8KTjIHMTygG4AkOggFBef7fhEccEyhF3lA0ZEZJUQOZAjqk4AH28Huq2oXtOzt3Oe4fUAw0dUGR6puCKTbdroBy5eiegdJOmenbGo5xL7pn13jtu4H4XkF1Uq3Rc95Je44X0RTthb6VY0wIFKgxn4aEEHMEZGFg6tZupVTXogicuhdCHdxz1Qq1Jr2kHIPCDAs9RpuIbUlruMrSoXTHHAmcgzysjUdKdtLqTcg/Cw6t9c2RDatNxaDyg9Ho1mBonlUdQ1EMYQSBHVcMfVlOj7SSBJzPCydS9Utqsc1ji7zPJQbOuXzazHVOdswZXCahcgVHFrvlPd60aoI2jHlY1as6oTJn5QTq1i50hCJJ5UM9VIoLFo0vrBjZ3OBAjvE/7Lu/Tmrs1CwYx9QfqKY2vb38rkfTVE3Gol3Smwn7wsy2uq1lcCrbvcx7TyCg9WLnJy6faMGJmFzWjeqKN05tK+Ao1CID5hp+ey6SNw9pBkfZBKXSCePlMSIgxhMR7OfsE2NswYPlApzjMJzwJ5B/CjkScn4SnPVAZmTGOymBG2MjhDDsiMeVNrsiCJ7wgNu85nqjMiZx+EDgk4lGYSduYP+yA7B7fI7lGaGkA4QmkGRIRGzH7gg5z/lOf3OSSQDp9FL/K75SSQR/0Iv8AyEkkEBmoZ7qt1/KSSCZwHEY9y4rUXudev3OJ+T5SSQDt/wD6Uv8A9j+4X0rdYtMdgkkgz3Dj7pUf8vykkgDfj2n5WBqbGGllrT9kkkHD+oaVMOMU2D3/AOkeFyN40NJgAfASSQUSkOqSSBKSSSDpvRLR9O7MCY5+y5ap/wDR3ykkgh2PXK9J9MOc/RLcvcXQOplJJBsVsNpxj2of+VJJBF2G/ZLoEkkEzwnk7W5KSSArD7grVLn7pJIDM/2U5J6pJIP/2Q=="/>
          <p:cNvSpPr>
            <a:spLocks noChangeAspect="1" noChangeArrowheads="1"/>
          </p:cNvSpPr>
          <p:nvPr/>
        </p:nvSpPr>
        <p:spPr bwMode="auto">
          <a:xfrm>
            <a:off x="0"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60" name="AutoShape 12" descr="data:image/jpeg;base64,/9j/4AAQSkZJRgABAQAAAQABAAD/2wBDAAkGBwgHBgkIBwgKCgkLDRYPDQwMDRsUFRAWIB0iIiAdHx8kKDQsJCYxJx8fLT0tMTU3Ojo6Iys/RD84QzQ5Ojf/2wBDAQoKCg0MDRoPDxo3JR8lNzc3Nzc3Nzc3Nzc3Nzc3Nzc3Nzc3Nzc3Nzc3Nzc3Nzc3Nzc3Nzc3Nzc3Nzc3Nzc3Nzf/wAARCACyARwDASIAAhEBAxEB/8QAHAAAAQUBAQEAAAAAAAAAAAAAAwABAgQFBgcI/8QANhAAAQMDAwMDAwMCBgMBAQAAAQACEQMEIQUSMUFRYQYicROBkRQyoQexI0JSwdHhFRYzciT/xAAUAQEAAAAAAAAAAAAAAAAAAAAA/8QAFBEBAAAAAAAAAAAAAAAAAAAAAP/aAAwDAQACEQMRAD8A6dxBGScdkJztw7Z5Kd+D7T07oTs9ZQRdVJzAGY+UxeQ0fP4TQ4iY5ynIO4AHHZBImOsn5US4kgA+ZKkWEZ3RjhDJcI9oPcoJSDnM/KjIk+EnENEzAQnOHU88lBj+rNUdZ6e5tGPr1Ttaew6lef3VtUo7TWO5z4Jzn7rsNbu7a41OnRL5fT4PQHosXV7s0qxY9wr1icuIgfZBWo12UrMkNDH8+7qs/e57nVQ8CTnOVofo9tqatUlu4S0O5WdSob3wwkN6RkkoK8y525xPaCrN1bupMaxjv3AOJjA8KxTs6rthYw7nZwOiLUcf02x43QZc44koMWo3Y4yA6IkhMajSyGgD+6s3Ln1XZa1oHRoVEtgygY5TsyQpho5UgASQUDO48fKTWkEhSbQe4YCuW9lUOSwnwgqNpl5g8pn0Szlp+y3qFhGXM54cRhHqWlI0y2oATGCAgwKbn0w19MuaR1W/pGuU2tFO4mi/gVWGAfkf7rEuaDreWxjkEHoqgPcoPUvTGs/W1J9EVGvY4SHDv8LtWeAc9F4TpF+/T7xtxTgvb56L2H05rFDV7FtalIj9wPIPUINRwBHzhDLTJP4RniPxKGN3KB2jMjxyrNPoCInoUFkknsFYbMDogm0/mVJsdgoSOesp5xHmcIDCBHWUi47ScfhQ3dcxKeZwQPygdg9uQPyncc4A/KcEZwOYUS4A5/sgwHlucA+Qgw4HjHITgzzx8zlPLSZJjCCLWy0EkSmLfc/uT3UhA4nITiDA6RwgER1Mz8IZ5gjMdUY+3p15hCqEtdIOZ5QQeQTjgdVXqugHaMc8qtquoMsQx9UO2ucGz0CoaxqlC2ox9QFzhLAHc/8ASDB17TRS1I16byS+HNYMyVi3zarbgOuCA/nYMwtR12wv+vcV6tR23O1sLNZuu7gw0hpMmefkoLVJta/fQt6RJc45gQuttPTNvplqy8a9larkGlMkk9l0fo/0iaFiL8sDbh4lgcP8p7rbOn1mboFBj4ggDnthB5hqdnd0KDX3TPoDb/hhoB3f9rLfQqk/TuaTw5rSWheoVfTdW8rivdV6hDHz72j+OyPS0CjWrVT9Npc0Bjfb06lB4vVtarm7abD5mB/Covs3M/cOF7gz0dTdUfupO+nOBHTzlEregLKvIpU9k8nug8M/R1NpdGPJCJRs6jodtMdwvYH/ANORSIe5808Y5J/hEf6MpOqgfS/b+2TgBB5ba2VR3tNJ4+F02maYXBv1GAtHUmSu4p+n6VMFraYGMuISGm06bADEDoAg5C6swx+5ggHoFjXdAseQWx3Xb3Vk36e7aJJxlYOpUWNG1wgcDHRByt1QbUZsMcdFg3Nu6jUIjC6Wu0scSeCcHsFUvKIq0oIz0KDAB7Lsv6f61R06rWtq79v1i3aTwCuNrMNJ8dUmuc0gzkcIPoWmRVYHNcCCJEGZSdA4/C8+9B+rS809Kv8ABPto1SeT/pK9B3bh7YiYhAVhgf8APVHDgQJOIVamQQYwPKK184PKAnGW8+U3MA8pieNyQifI7oCSYSIiBPOUwwCZ4HVPuG0iRKBNfzOc9UznSZH8JgZMRwmOT/wgwAcbcKLoEunCT3luIOEMOG0ycTlAbGznASkAY3bkEEQJI9ohTkB0DIhBKpUMHvPCrVHcuaYHhPVcZHMdUB74kAjhBT1SzZqNo+lV6jnt5XAXum1bCuadSuKm3LXD/td/ckhhO6O2VwN/dOqanVd+4N9sRKANas54AcxziOsmPwul9AaQ/UtYtxVafoB4c5oEAxnK52jdtqXdNtcNFOZ2Hj7r2L+nttTbR+uyM545Qd41rWwGgARwEnW7KnLGkDPCTTAE8orOiAFS3bUpupEwHDMdEOxsm0GkQTJ5PKvgCZhOeUAxRbAPJHdTaxrTwJSlKZQSLWEZ/sq1wxu0kNBKLuhV67zJMwEGZdbS0hkAjJ6rOe6A4FX7l8cAGRHdUK9Xa04a2DHeUGdelgadhBDsSuW1f6b3k8NnJW5e3G8QZknELndQcXhwBJHIIHRBzV44h75jKrvecCcEKzeQ+cEEnr2WZcVNsjJ8oKeoN3Hf1VIcK3XfvBVTrhBq+nbOvdaxZMoD3Gs088QvcBBI2xxleZf010mu/UP/ACdSmRb0muDHHG5x7L0sScwPhARgPWICm05gdDyoYaSOFJp9snrjKA4MjME8KJ/cDyZ4CZjtpGM+ExdBgYnqgLJBMnEJFxDQT04Qd+SMbVIkwIOf7ICtJH3RA7GII8oDXbesiMSERpEZCDm3mYxP3Q3e4QpuB2xHXooEcyUEQcTHhScTGI56KLnN4k448JQW4AxxgoI1STyCJ6Koahk7ZGMqzVPeTnmVXc0kiAI5MoBuG4QYgnhef6rSqW+qXNNrGkF0zEwCvQDM84lYfqDS317WpXp5qMaOOYQcnb25q1w1plzTggc5XtXogOtLSmyo4kviATkLxSjUda18OIg58LvPSvqGq+/oW272Pdgz0QezMeCBnlHYRGFn0Hw0D7q0yoMILQOE/KG12FIZQKcCeU0+UziAEJ9QAcoHe+QqtZxcNv4ypuqNnCFUILJ/lBWuGl2eo84AWddUg5hPTpPRa4czbuKz76vTDHDkIOZvKTQ45weJ5Cyr+2ptYSTOO62ry4LTDOCcyOixNTrB9PcSG/wg5HUHNYXRmf4WFVqF26cErU1Ko0ucexWM8w7JygFVdBhBRK3MpqG01WB+W7hOUHsfo0u/9Zsi9jR7TAA5HdbW6AJPXsqmmhlDT7elS9rG0xDT8KyXHsgKTImCJOESQA3+MIVMEieY8qTjACAgMkET+Et0mBz1Cgxx2xxzCcOh0zCCTjgR90tzgAOyg92JEYT7s8feUBQR0zhGDce4mVVpOyZKOHz1QYdUdT15QHCQcDCNVM/I6lBcTBiBPYII+0ycCPHKW7kNHB/hRzwRwog5knHygVV4OCYVckmDOZ5HZG3bv3Y8joq+cnoUDGTMD+VKA9u15EERgKBdAAkdyrumabdahUe22A2tyXE8IPLtctHWmp1KYBA5ae4K0/RumXF/qTBQOwsyHuEgLb9a6DcW9ejVfTl07cZlWP6ZNJ1ipS3OBjLehQepaYazbZn6nb9QAAlnBWi04aZkT3VVjQwRBPyg373upinScGEnmEGoa7Kbdz3QPJQP/JUOjxH/AOlxWqMqW9J9c13vIEkOqESuA131NqdWgbeiaVIdTTJLvhB7bW1i2aM1mgzEEqtV1IE4cCJ6FfOdXUNQdDX3NbHEuKNbanq1KPpXVwRPG8kIPf337Gho3t7qdS9/wBJAEZXmHpjV9UvazKFVriTy5y7DVqde2sjUaxxgAyMygt19XZTqtBe0dcHgKtc6lRFI1KlUMnpK811PX3sdVbJ5wCOIXP3etXdwxrHVXQMAAoO91H1TZMe9rKs9eMLmb/1CKwcyl7WnqeSuZfUe/wDceVH7/wAoL/6vcXb8zOUIndkcKuBPEojJkjogatwBzK7n0p6Ns7ttvdXtxPt3uoAiT8rhqol7AOYW76VpXFfXbdtKsWVSdxfPQcoPWixtMBrAA0DAHZQ3ASAf4TPcQ4wTwobhMf2QW2uEQ0wT1TgyJdGAq7Y7RlEkzOUBWugyOyIBjc3B8oUxkqRIBwf+kCcDkB0eFEbmkS4kKYIPaVFxwTjHWUBGNE9T5RJjhBaRHyOETcOwQY5dII7/AIQ3HMn+ym4YJ4lQPWcg+UEXdueyC5sc9FNwMAtOP7KLxAiYzJ6oAudAHdRBMbozGJTP4yCJTsIAgxwgiRgDJzyt7Qv1tvSsn2jh9N9VxqtcP3AYWIYLsc911np2nvo6eQPaBUBM4kFB0F5p1rqtt9K8pAtOQOo+64S29P1dF9dsFuwi1qNLhtP+XyvQ69xb21t9S4rMpBokucYAVWrVtrynSvKW2oQIbUaehQO5oA5+FUuGvDSWcnqrbfPACfaHMgiZQeZ67Y6vrOqC0td7LVpipU4BPhZnrD07Z6DYUhqd3d1HVaLjQZZ0w2kKg6OJyfvyvYqVvTDDDACfCwPUlpRubN1C6pUKtEZ21xIag8C0jT6l/c/SbiGlxzGBzC0NOtK77h1OiZ2u2meOV1FxXtNLL6Wm0bWm94h/0aZe6O0lWNE0zU9QrgUqJo0nwXVHt9xQdL6O0R1vRpvuKZDj0I4K6jXqNOppVQO5a0wEW3pChQp0+rQAT3Kraqx9WzqjnGEHztrRc2/rMOYcQq1hauurunT2uhzgCQDgStX1Pai21eqACATgFQsKtegd1vWfS7bSUGh6u0GppLW0LewpVLeo4Vqd7T3OeQWj2GDAz46rIttGrutH3Vw0UaIwDUwXfA5K2Ward29F7TV3budlRzSfkLGuale6eHVHud8kn+6Cjs2uMZEwERohH/TuHEkDlNUp7BPVBBwA2u5V3Qbo2Ou2VecfUDXHwcLPrOIYE9rUBq0yZlrwR+UHtTiJJwSFETOfshMcXNESCQDKk4ExHZAenA57SQjBwn4VZhMDoUQPjrA6oDg4zwna+ZIEd0IHA9shTaYAPTygmTn7ZTuEOiD57KO4EfaYCYkRGPKCcgHI5GPCIHGMO/hVgT3/AO1IGB/wgzDVmccHOE8SfkqDRB6QfKk0yZ/CBPAa0A4CDVdOJ6KTzubmfhAcTsxHY4QDeZAM4lO0k9+PyoTtbiQna4jBiCUEpiT0456rqfRk1KDqbj/86gcJ84XKOJ4j2rd9H3bad6+lP724zyUEvVlzUvrh9nTbuBO2At7QNJdpOhtty4lwBdBPCjdWTv17Lu2pipJ9zeoWyKgcCHHpEIKAqYarNJ0iCsveWPLM+0q7RrHuCI7oNJmG5VW8osuGFjwCPKm2qXeAR1U2y5wOO6DHo6FaMq7m2tIE8u2jK2KNsyhTADQIHQKXGTASe7B/3KCm8gvxKi9wDHggGRkKFR0nH7RwmFN9SmXlwDZhB4z/AFFtW09SFVhaWuJ45BXNWLhuguIXff1MtW/TFQFocD06rzqidrpBwg3KVKm94LnRPXlWv0dItDnOaY4ACzKVwMHgp6t3UYPa6R8ID3TadMnb24WPcu3Eu5CPVrknLjMdlSqOzCCFaCyOsp7SmRWZ/qLgAEhDnAEZ7rZ9MWP6zW6Ze2adM/Ucfjj+UHpLDFNmCHbQnJ2mPtMITnckY6AFSDnE4MoLFMQJJz5TgkgzOOkIe8wAOUt52nHPdAYP2wZPHCKyXc8DKpg7Byc8KbHmZ+3KC1uAMAmfhPMzxxCEJOYj5KUmeeOyAjMT0IxhGZMYKr05JEGO4RRxgwgyAcSYGU4dkgjrCYROBjuFCZy7ieqCRcIIjaR36IFQtmDPgjCdzsz44UKkEA8lAMmCRH8Kbe8AlDDwSBP5ClugGD9kE3tAp/JygWlxUtLttemcsdMKTiYIz8xwg1DAGDPhB6fo97Rv7dlxSOHD3CctKJXFwQ4NDQSf3DsvMrDUrjTqv1LV5bn3N6Fa3/ud1t91ITEYcg6W8a6lXbLp3DJCJQqhrGgHnwuZ0bV7rU7mqLlzQGgbGt6Bb9KWOkkZ5nog16bu3KO1xEHr3BVGnUAEdYx5VgOhoKA7qkAxnyq1So5xIycYCfdHHKZz6dJpc4gEjklBj6xrNnpFsa19cMpNnh3J8BZen+sNO1GwrVrOo930zlpYQVR9aaZo+q1WVq7/AP8Appjdt+oYjyFzNfV7HT9PcbW3H02jaKYwHfZBjetPUR1Oo2mwgU2Ez+Vy9KrnGUOsS9xJEAmYUGujhBqUapB5RKri/wCAqNCqOHGI6q6HAtxyEAHk/ZCInyZ5RqhCEDCC/p+jajfuaba2cabsCo7DfyvRtG0ejpFkaY2vquEvqcbj2+FD0v8A4fp+yZiNhccdyVoVHe3vPVAIOIyOeidszJgdELcJEZHCnOMx1xCAmSZxHRIkgk8iIUGmPiEhI8+EBGkkDBhTpjB4/CDPJnEDlGpu/wAuJAQWQYb4KRhsxgEqBftI58JSXN3Hnugmw5JbEnjCMBjIkjwggAcZPVE3x0/lBiOfPcfdRNST48IRfOeFIPgGeAMoJEx1JjAQ3EhuUp9sCY6KJMcmQgiSDwTt/sVIGRIz/shU3AmDgSpB0AAcE8oJEQC7qUFx3dSjPO1kzyq7nR5+EEH4jMzmJQHkhvARKjoPM9MIZyPa74QaOgXP09QY0mGuELuqLg9kzIheZU3OpVGvaYLTMyu+0y7bUt2PDh7hMHlBrU3nEkQrIrQ3iY4KpU3A5KKXEN5MeUD3FwLemXOeZnk9FzRq3mrXjmirFBgMHmZVn1E6sbGoym0uJHLTlc3omk+qnUX1G3FC2ovdw5u57UG1V9MtJa99YGpEvJdBJ+/2XCepPSOq06gdbvZcUnmdjag3D7Lq3eldZfVLzqjKgIk7gZJ6dVgapofqOiXfSotdt5+nWygwNW9K1NL01l1eXtClWeAf0zj7474XN7GgxuC6e79IeoKtR1a9phhid1SpOFh19PdRc5r6gLgYICCp+3HKs2zzG0qFK3H1BOQrH0gyMgoGefdnhMwFzg0DJMBM85K1/SVg6+1amS2aND/Ef2xwEHodnR/TWdCgOKdNrf4Sq1BGYGcSp1XSfBKrVScEYHZA0+7E/ZTc4YByOoQRgz26qYdmZx1QGbIGTPjskDmMdkIuEmenAUhlxnjnlAaYGI+EVjskiZhBaTJEx8qbX5mcoCtJLun+6JTBJ8FDY4F2JRKbiBIx0wgKACJEJ3NJ7jCiCHH47og3dgg5px7fhImTP8KIB/aeymwEEEcTmUDsaYIMQVB4iI64Rcg9undIsMTOBwgq5Dpgmf4U3GBxzwUR9PIJCb6fGM9fKCLiYnoq73SCRx3AR3AzjE9UN9OZESUFYwQPzyouGDt/BRSwATB3TCi5uZAkIANEAkmD2ldZodN1bSW1GZfSJBA/zBcxWLLei6q/2taM4XQf05vHXlhXq4A+uQB4hBtWd61wkHK0W1JAnr1VG/sXAm4tCA+Zc3gH4VejdbxhxECHA4QafsJh+YzwrJrBrZaIHws+kd4wSOyKWkmSSCPCAd7fuoU97ckflcVfet7qlXrNbYOqEn2u4hd2yz/UkB/HEKbfT+mUiXPtqbjMyRKDyLUPVetX+9opNpt27ODK5qq24fUJqklx5lesepbOzpVXGnQY2SP2gZ8rgr8NdVxDeeEGKGkKL6hEI9xiSFRqOJJlBOm19aqGMBc5xhoHUr0305prdI076b4Neod1Qjoe32XCelX06WtUH1SABME9+i9GJlnWZ79UEqrtxABz4QXkCJz2TOcY4kzyk6HSYKBj7uRz2ykAQ3PXoogO6iFNuCSXceUEshpIOU4dmAcdlAEGAZKYQ0yJHlBYa4ES6MdU4eTPHZV5JcBOPKKwyOsH+EFhpIj4R2uP0z48qu0QMQI5U2uc4QMd/KCw18SCOiIHAf8AaAyZGDnCKTGBGO6DnwfdKmI6g/ZRE56Jbg3HcICyDMH4KcbgJ5+6AXnxnspNqCMFAXyeFBziOBI6DhIPknvP8KTjIHMTygG4AkOggFBef7fhEccEyhF3lA0ZEZJUQOZAjqk4AH28Huq2oXtOzt3Oe4fUAw0dUGR6puCKTbdroBy5eiegdJOmenbGo5xL7pn13jtu4H4XkF1Uq3Rc95Je44X0RTthb6VY0wIFKgxn4aEEHMEZGFg6tZupVTXogicuhdCHdxz1Qq1Jr2kHIPCDAs9RpuIbUlruMrSoXTHHAmcgzysjUdKdtLqTcg/Cw6t9c2RDatNxaDyg9Ho1mBonlUdQ1EMYQSBHVcMfVlOj7SSBJzPCydS9Utqsc1ji7zPJQbOuXzazHVOdswZXCahcgVHFrvlPd60aoI2jHlY1as6oTJn5QTq1i50hCJJ5UM9VIoLFo0vrBjZ3OBAjvE/7Lu/Tmrs1CwYx9QfqKY2vb38rkfTVE3Gol3Smwn7wsy2uq1lcCrbvcx7TyCg9WLnJy6faMGJmFzWjeqKN05tK+Ao1CID5hp+ey6SNw9pBkfZBKXSCePlMSIgxhMR7OfsE2NswYPlApzjMJzwJ5B/CjkScn4SnPVAZmTGOymBG2MjhDDsiMeVNrsiCJ7wgNu85nqjMiZx+EDgk4lGYSduYP+yA7B7fI7lGaGkA4QmkGRIRGzH7gg5z/lOf3OSSQDp9FL/K75SSQR/0Iv8AyEkkEBmoZ7qt1/KSSCZwHEY9y4rUXudev3OJ+T5SSQDt/wD6Uv8A9j+4X0rdYtMdgkkgz3Dj7pUf8vykkgDfj2n5WBqbGGllrT9kkkHD+oaVMOMU2D3/AOkeFyN40NJgAfASSQUSkOqSSBKSSSDpvRLR9O7MCY5+y5ap/wDR3ykkgh2PXK9J9MOc/RLcvcXQOplJJBsVsNpxj2of+VJJBF2G/ZLoEkkEzwnk7W5KSSArD7grVLn7pJIDM/2U5J6pJIP/2Q=="/>
          <p:cNvSpPr>
            <a:spLocks noChangeAspect="1" noChangeArrowheads="1"/>
          </p:cNvSpPr>
          <p:nvPr/>
        </p:nvSpPr>
        <p:spPr bwMode="auto">
          <a:xfrm>
            <a:off x="0"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62" name="Picture 14" descr="http://i.telegraph.co.uk/multimedia/archive/01251/dirac_1251607c.jpg"/>
          <p:cNvPicPr>
            <a:picLocks noChangeAspect="1" noChangeArrowheads="1"/>
          </p:cNvPicPr>
          <p:nvPr/>
        </p:nvPicPr>
        <p:blipFill>
          <a:blip r:embed="rId5" cstate="print"/>
          <a:srcRect/>
          <a:stretch>
            <a:fillRect/>
          </a:stretch>
        </p:blipFill>
        <p:spPr bwMode="auto">
          <a:xfrm>
            <a:off x="5546123" y="1268760"/>
            <a:ext cx="3335369" cy="2088232"/>
          </a:xfrm>
          <a:prstGeom prst="rect">
            <a:avLst/>
          </a:prstGeom>
          <a:noFill/>
        </p:spPr>
      </p:pic>
      <p:sp>
        <p:nvSpPr>
          <p:cNvPr id="19" name="ZoneTexte 18"/>
          <p:cNvSpPr txBox="1"/>
          <p:nvPr/>
        </p:nvSpPr>
        <p:spPr>
          <a:xfrm>
            <a:off x="7668344" y="3284984"/>
            <a:ext cx="1825124" cy="369332"/>
          </a:xfrm>
          <a:prstGeom prst="rect">
            <a:avLst/>
          </a:prstGeom>
          <a:noFill/>
        </p:spPr>
        <p:txBody>
          <a:bodyPr wrap="square" rtlCol="0">
            <a:spAutoFit/>
          </a:bodyPr>
          <a:lstStyle/>
          <a:p>
            <a:r>
              <a:rPr lang="fr-FR" dirty="0" smtClean="0"/>
              <a:t>Paul Dirac</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2752"/>
            <a:ext cx="7776864" cy="908720"/>
          </a:xfrm>
        </p:spPr>
        <p:txBody>
          <a:bodyPr/>
          <a:lstStyle/>
          <a:p>
            <a:pPr algn="ctr"/>
            <a:r>
              <a:rPr lang="fr-FR" sz="2000" dirty="0" smtClean="0"/>
              <a:t>E</a:t>
            </a:r>
            <a:r>
              <a:rPr lang="fr-FR" sz="2000" baseline="30000" dirty="0" smtClean="0"/>
              <a:t>2</a:t>
            </a:r>
            <a:r>
              <a:rPr lang="fr-FR" sz="2000" dirty="0" smtClean="0"/>
              <a:t> = </a:t>
            </a:r>
            <a:r>
              <a:rPr lang="fr-FR" sz="2000" cap="none" dirty="0" smtClean="0"/>
              <a:t>m</a:t>
            </a:r>
            <a:r>
              <a:rPr lang="fr-FR" sz="2000" baseline="30000" dirty="0" smtClean="0"/>
              <a:t>2</a:t>
            </a:r>
            <a:r>
              <a:rPr lang="fr-FR" sz="2000" cap="none" dirty="0" smtClean="0"/>
              <a:t>c</a:t>
            </a:r>
            <a:r>
              <a:rPr lang="fr-FR" sz="2000" baseline="30000" dirty="0" smtClean="0"/>
              <a:t>4</a:t>
            </a:r>
            <a:r>
              <a:rPr lang="fr-FR" sz="2000" dirty="0" smtClean="0"/>
              <a:t> + </a:t>
            </a:r>
            <a:r>
              <a:rPr lang="fr-FR" sz="2000" cap="none" dirty="0" smtClean="0"/>
              <a:t>p</a:t>
            </a:r>
            <a:r>
              <a:rPr lang="fr-FR" sz="2000" baseline="30000" dirty="0" smtClean="0"/>
              <a:t>2</a:t>
            </a:r>
            <a:r>
              <a:rPr lang="fr-FR" sz="2000" cap="none" dirty="0" smtClean="0"/>
              <a:t>c</a:t>
            </a:r>
            <a:r>
              <a:rPr lang="fr-FR" sz="2000" baseline="30000" dirty="0" smtClean="0"/>
              <a:t>2</a:t>
            </a:r>
            <a:r>
              <a:rPr lang="fr-FR" sz="2000" dirty="0" smtClean="0"/>
              <a:t> : des particules de masse nulle peuvent exister </a:t>
            </a:r>
            <a:endParaRPr lang="fr-FR" sz="2000" dirty="0"/>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24</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a:t>
            </a:r>
            <a:endParaRPr lang="fr-FR" dirty="0"/>
          </a:p>
        </p:txBody>
      </p:sp>
      <p:sp>
        <p:nvSpPr>
          <p:cNvPr id="2052" name="AutoShape 4"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8" name="AutoShape 10" descr="data:image/jpeg;base64,/9j/4AAQSkZJRgABAQAAAQABAAD/2wBDAAkGBwgHBgkIBwgKCgkLDRYPDQwMDRsUFRAWIB0iIiAdHx8kKDQsJCYxJx8fLT0tMTU3Ojo6Iys/RD84QzQ5Ojf/2wBDAQoKCg0MDRoPDxo3JR8lNzc3Nzc3Nzc3Nzc3Nzc3Nzc3Nzc3Nzc3Nzc3Nzc3Nzc3Nzc3Nzc3Nzc3Nzc3Nzc3Nzf/wAARCACyARwDASIAAhEBAxEB/8QAHAAAAQUBAQEAAAAAAAAAAAAAAwABAgQFBgcI/8QANhAAAQMDAwMDAwMCBgMBAQAAAQACEQMEIQUSMUFRYQYicROBkRQyoQexI0JSwdHhFRYzciT/xAAUAQEAAAAAAAAAAAAAAAAAAAAA/8QAFBEBAAAAAAAAAAAAAAAAAAAAAP/aAAwDAQACEQMRAD8A6dxBGScdkJztw7Z5Kd+D7T07oTs9ZQRdVJzAGY+UxeQ0fP4TQ4iY5ynIO4AHHZBImOsn5US4kgA+ZKkWEZ3RjhDJcI9oPcoJSDnM/KjIk+EnENEzAQnOHU88lBj+rNUdZ6e5tGPr1Ttaew6lef3VtUo7TWO5z4Jzn7rsNbu7a41OnRL5fT4PQHosXV7s0qxY9wr1icuIgfZBWo12UrMkNDH8+7qs/e57nVQ8CTnOVofo9tqatUlu4S0O5WdSob3wwkN6RkkoK8y525xPaCrN1bupMaxjv3AOJjA8KxTs6rthYw7nZwOiLUcf02x43QZc44koMWo3Y4yA6IkhMajSyGgD+6s3Ln1XZa1oHRoVEtgygY5TsyQpho5UgASQUDO48fKTWkEhSbQe4YCuW9lUOSwnwgqNpl5g8pn0Szlp+y3qFhGXM54cRhHqWlI0y2oATGCAgwKbn0w19MuaR1W/pGuU2tFO4mi/gVWGAfkf7rEuaDreWxjkEHoqgPcoPUvTGs/W1J9EVGvY4SHDv8LtWeAc9F4TpF+/T7xtxTgvb56L2H05rFDV7FtalIj9wPIPUINRwBHzhDLTJP4RniPxKGN3KB2jMjxyrNPoCInoUFkknsFYbMDogm0/mVJsdgoSOesp5xHmcIDCBHWUi47ScfhQ3dcxKeZwQPygdg9uQPyncc4A/KcEZwOYUS4A5/sgwHlucA+Qgw4HjHITgzzx8zlPLSZJjCCLWy0EkSmLfc/uT3UhA4nITiDA6RwgER1Mz8IZ5gjMdUY+3p15hCqEtdIOZ5QQeQTjgdVXqugHaMc8qtquoMsQx9UO2ucGz0CoaxqlC2ox9QFzhLAHc/8ASDB17TRS1I16byS+HNYMyVi3zarbgOuCA/nYMwtR12wv+vcV6tR23O1sLNZuu7gw0hpMmefkoLVJta/fQt6RJc45gQuttPTNvplqy8a9larkGlMkk9l0fo/0iaFiL8sDbh4lgcP8p7rbOn1mboFBj4ggDnthB5hqdnd0KDX3TPoDb/hhoB3f9rLfQqk/TuaTw5rSWheoVfTdW8rivdV6hDHz72j+OyPS0CjWrVT9Npc0Bjfb06lB4vVtarm7abD5mB/Covs3M/cOF7gz0dTdUfupO+nOBHTzlEregLKvIpU9k8nug8M/R1NpdGPJCJRs6jodtMdwvYH/ANORSIe5808Y5J/hEf6MpOqgfS/b+2TgBB5ba2VR3tNJ4+F02maYXBv1GAtHUmSu4p+n6VMFraYGMuISGm06bADEDoAg5C6swx+5ggHoFjXdAseQWx3Xb3Vk36e7aJJxlYOpUWNG1wgcDHRByt1QbUZsMcdFg3Nu6jUIjC6Wu0scSeCcHsFUvKIq0oIz0KDAB7Lsv6f61R06rWtq79v1i3aTwCuNrMNJ8dUmuc0gzkcIPoWmRVYHNcCCJEGZSdA4/C8+9B+rS809Kv8ABPto1SeT/pK9B3bh7YiYhAVhgf8APVHDgQJOIVamQQYwPKK184PKAnGW8+U3MA8pieNyQifI7oCSYSIiBPOUwwCZ4HVPuG0iRKBNfzOc9UznSZH8JgZMRwmOT/wgwAcbcKLoEunCT3luIOEMOG0ycTlAbGznASkAY3bkEEQJI9ohTkB0DIhBKpUMHvPCrVHcuaYHhPVcZHMdUB74kAjhBT1SzZqNo+lV6jnt5XAXum1bCuadSuKm3LXD/td/ckhhO6O2VwN/dOqanVd+4N9sRKANas54AcxziOsmPwul9AaQ/UtYtxVafoB4c5oEAxnK52jdtqXdNtcNFOZ2Hj7r2L+nttTbR+uyM545Qd41rWwGgARwEnW7KnLGkDPCTTAE8orOiAFS3bUpupEwHDMdEOxsm0GkQTJ5PKvgCZhOeUAxRbAPJHdTaxrTwJSlKZQSLWEZ/sq1wxu0kNBKLuhV67zJMwEGZdbS0hkAjJ6rOe6A4FX7l8cAGRHdUK9Xa04a2DHeUGdelgadhBDsSuW1f6b3k8NnJW5e3G8QZknELndQcXhwBJHIIHRBzV44h75jKrvecCcEKzeQ+cEEnr2WZcVNsjJ8oKeoN3Hf1VIcK3XfvBVTrhBq+nbOvdaxZMoD3Gs088QvcBBI2xxleZf010mu/UP/ACdSmRb0muDHHG5x7L0sScwPhARgPWICm05gdDyoYaSOFJp9snrjKA4MjME8KJ/cDyZ4CZjtpGM+ExdBgYnqgLJBMnEJFxDQT04Qd+SMbVIkwIOf7ICtJH3RA7GII8oDXbesiMSERpEZCDm3mYxP3Q3e4QpuB2xHXooEcyUEQcTHhScTGI56KLnN4k448JQW4AxxgoI1STyCJ6Koahk7ZGMqzVPeTnmVXc0kiAI5MoBuG4QYgnhef6rSqW+qXNNrGkF0zEwCvQDM84lYfqDS317WpXp5qMaOOYQcnb25q1w1plzTggc5XtXogOtLSmyo4kviATkLxSjUda18OIg58LvPSvqGq+/oW272Pdgz0QezMeCBnlHYRGFn0Hw0D7q0yoMILQOE/KG12FIZQKcCeU0+UziAEJ9QAcoHe+QqtZxcNv4ypuqNnCFUILJ/lBWuGl2eo84AWddUg5hPTpPRa4czbuKz76vTDHDkIOZvKTQ45weJ5Cyr+2ptYSTOO62ry4LTDOCcyOixNTrB9PcSG/wg5HUHNYXRmf4WFVqF26cErU1Ko0ucexWM8w7JygFVdBhBRK3MpqG01WB+W7hOUHsfo0u/9Zsi9jR7TAA5HdbW6AJPXsqmmhlDT7elS9rG0xDT8KyXHsgKTImCJOESQA3+MIVMEieY8qTjACAgMkET+Et0mBz1Cgxx2xxzCcOh0zCCTjgR90tzgAOyg92JEYT7s8feUBQR0zhGDce4mVVpOyZKOHz1QYdUdT15QHCQcDCNVM/I6lBcTBiBPYII+0ycCPHKW7kNHB/hRzwRwog5knHygVV4OCYVckmDOZ5HZG3bv3Y8joq+cnoUDGTMD+VKA9u15EERgKBdAAkdyrumabdahUe22A2tyXE8IPLtctHWmp1KYBA5ae4K0/RumXF/qTBQOwsyHuEgLb9a6DcW9ejVfTl07cZlWP6ZNJ1ipS3OBjLehQepaYazbZn6nb9QAAlnBWi04aZkT3VVjQwRBPyg373upinScGEnmEGoa7Kbdz3QPJQP/JUOjxH/AOlxWqMqW9J9c13vIEkOqESuA131NqdWgbeiaVIdTTJLvhB7bW1i2aM1mgzEEqtV1IE4cCJ6FfOdXUNQdDX3NbHEuKNbanq1KPpXVwRPG8kIPf337Gho3t7qdS9/wBJAEZXmHpjV9UvazKFVriTy5y7DVqde2sjUaxxgAyMygt19XZTqtBe0dcHgKtc6lRFI1KlUMnpK811PX3sdVbJ5wCOIXP3etXdwxrHVXQMAAoO91H1TZMe9rKs9eMLmb/1CKwcyl7WnqeSuZfUe/wDceVH7/wAoL/6vcXb8zOUIndkcKuBPEojJkjogatwBzK7n0p6Ns7ttvdXtxPt3uoAiT8rhqol7AOYW76VpXFfXbdtKsWVSdxfPQcoPWixtMBrAA0DAHZQ3ASAf4TPcQ4wTwobhMf2QW2uEQ0wT1TgyJdGAq7Y7RlEkzOUBWugyOyIBjc3B8oUxkqRIBwf+kCcDkB0eFEbmkS4kKYIPaVFxwTjHWUBGNE9T5RJjhBaRHyOETcOwQY5dII7/AIQ3HMn+ym4YJ4lQPWcg+UEXdueyC5sc9FNwMAtOP7KLxAiYzJ6oAudAHdRBMbozGJTP4yCJTsIAgxwgiRgDJzyt7Qv1tvSsn2jh9N9VxqtcP3AYWIYLsc911np2nvo6eQPaBUBM4kFB0F5p1rqtt9K8pAtOQOo+64S29P1dF9dsFuwi1qNLhtP+XyvQ69xb21t9S4rMpBokucYAVWrVtrynSvKW2oQIbUaehQO5oA5+FUuGvDSWcnqrbfPACfaHMgiZQeZ67Y6vrOqC0td7LVpipU4BPhZnrD07Z6DYUhqd3d1HVaLjQZZ0w2kKg6OJyfvyvYqVvTDDDACfCwPUlpRubN1C6pUKtEZ21xIag8C0jT6l/c/SbiGlxzGBzC0NOtK77h1OiZ2u2meOV1FxXtNLL6Wm0bWm94h/0aZe6O0lWNE0zU9QrgUqJo0nwXVHt9xQdL6O0R1vRpvuKZDj0I4K6jXqNOppVQO5a0wEW3pChQp0+rQAT3Kraqx9WzqjnGEHztrRc2/rMOYcQq1hauurunT2uhzgCQDgStX1Pai21eqACATgFQsKtegd1vWfS7bSUGh6u0GppLW0LewpVLeo4Vqd7T3OeQWj2GDAz46rIttGrutH3Vw0UaIwDUwXfA5K2Ward29F7TV3budlRzSfkLGuale6eHVHud8kn+6Cjs2uMZEwERohH/TuHEkDlNUp7BPVBBwA2u5V3Qbo2Ou2VecfUDXHwcLPrOIYE9rUBq0yZlrwR+UHtTiJJwSFETOfshMcXNESCQDKk4ExHZAenA57SQjBwn4VZhMDoUQPjrA6oDg4zwna+ZIEd0IHA9shTaYAPTygmTn7ZTuEOiD57KO4EfaYCYkRGPKCcgHI5GPCIHGMO/hVgT3/AO1IGB/wgzDVmccHOE8SfkqDRB6QfKk0yZ/CBPAa0A4CDVdOJ6KTzubmfhAcTsxHY4QDeZAM4lO0k9+PyoTtbiQna4jBiCUEpiT0456rqfRk1KDqbj/86gcJ84XKOJ4j2rd9H3bad6+lP724zyUEvVlzUvrh9nTbuBO2At7QNJdpOhtty4lwBdBPCjdWTv17Lu2pipJ9zeoWyKgcCHHpEIKAqYarNJ0iCsveWPLM+0q7RrHuCI7oNJmG5VW8osuGFjwCPKm2qXeAR1U2y5wOO6DHo6FaMq7m2tIE8u2jK2KNsyhTADQIHQKXGTASe7B/3KCm8gvxKi9wDHggGRkKFR0nH7RwmFN9SmXlwDZhB4z/AFFtW09SFVhaWuJ45BXNWLhuguIXff1MtW/TFQFocD06rzqidrpBwg3KVKm94LnRPXlWv0dItDnOaY4ACzKVwMHgp6t3UYPa6R8ID3TadMnb24WPcu3Eu5CPVrknLjMdlSqOzCCFaCyOsp7SmRWZ/qLgAEhDnAEZ7rZ9MWP6zW6Ze2adM/Ucfjj+UHpLDFNmCHbQnJ2mPtMITnckY6AFSDnE4MoLFMQJJz5TgkgzOOkIe8wAOUt52nHPdAYP2wZPHCKyXc8DKpg7Byc8KbHmZ+3KC1uAMAmfhPMzxxCEJOYj5KUmeeOyAjMT0IxhGZMYKr05JEGO4RRxgwgyAcSYGU4dkgjrCYROBjuFCZy7ieqCRcIIjaR36IFQtmDPgjCdzsz44UKkEA8lAMmCRH8Kbe8AlDDwSBP5ClugGD9kE3tAp/JygWlxUtLttemcsdMKTiYIz8xwg1DAGDPhB6fo97Rv7dlxSOHD3CctKJXFwQ4NDQSf3DsvMrDUrjTqv1LV5bn3N6Fa3/ud1t91ITEYcg6W8a6lXbLp3DJCJQqhrGgHnwuZ0bV7rU7mqLlzQGgbGt6Bb9KWOkkZ5nog16bu3KO1xEHr3BVGnUAEdYx5VgOhoKA7qkAxnyq1So5xIycYCfdHHKZz6dJpc4gEjklBj6xrNnpFsa19cMpNnh3J8BZen+sNO1GwrVrOo930zlpYQVR9aaZo+q1WVq7/AP8Appjdt+oYjyFzNfV7HT9PcbW3H02jaKYwHfZBjetPUR1Oo2mwgU2Ez+Vy9KrnGUOsS9xJEAmYUGujhBqUapB5RKri/wCAqNCqOHGI6q6HAtxyEAHk/ZCInyZ5RqhCEDCC/p+jajfuaba2cabsCo7DfyvRtG0ejpFkaY2vquEvqcbj2+FD0v8A4fp+yZiNhccdyVoVHe3vPVAIOIyOeidszJgdELcJEZHCnOMx1xCAmSZxHRIkgk8iIUGmPiEhI8+EBGkkDBhTpjB4/CDPJnEDlGpu/wAuJAQWQYb4KRhsxgEqBftI58JSXN3Hnugmw5JbEnjCMBjIkjwggAcZPVE3x0/lBiOfPcfdRNST48IRfOeFIPgGeAMoJEx1JjAQ3EhuUp9sCY6KJMcmQgiSDwTt/sVIGRIz/shU3AmDgSpB0AAcE8oJEQC7qUFx3dSjPO1kzyq7nR5+EEH4jMzmJQHkhvARKjoPM9MIZyPa74QaOgXP09QY0mGuELuqLg9kzIheZU3OpVGvaYLTMyu+0y7bUt2PDh7hMHlBrU3nEkQrIrQ3iY4KpU3A5KKXEN5MeUD3FwLemXOeZnk9FzRq3mrXjmirFBgMHmZVn1E6sbGoym0uJHLTlc3omk+qnUX1G3FC2ovdw5u57UG1V9MtJa99YGpEvJdBJ+/2XCepPSOq06gdbvZcUnmdjag3D7Lq3eldZfVLzqjKgIk7gZJ6dVgapofqOiXfSotdt5+nWygwNW9K1NL01l1eXtClWeAf0zj7474XN7GgxuC6e79IeoKtR1a9phhid1SpOFh19PdRc5r6gLgYICCp+3HKs2zzG0qFK3H1BOQrH0gyMgoGefdnhMwFzg0DJMBM85K1/SVg6+1amS2aND/Ef2xwEHodnR/TWdCgOKdNrf4Sq1BGYGcSp1XSfBKrVScEYHZA0+7E/ZTc4YByOoQRgz26qYdmZx1QGbIGTPjskDmMdkIuEmenAUhlxnjnlAaYGI+EVjskiZhBaTJEx8qbX5mcoCtJLun+6JTBJ8FDY4F2JRKbiBIx0wgKACJEJ3NJ7jCiCHH47og3dgg5px7fhImTP8KIB/aeymwEEEcTmUDsaYIMQVB4iI64Rcg9undIsMTOBwgq5Dpgmf4U3GBxzwUR9PIJCb6fGM9fKCLiYnoq73SCRx3AR3AzjE9UN9OZESUFYwQPzyouGDt/BRSwATB3TCi5uZAkIANEAkmD2ldZodN1bSW1GZfSJBA/zBcxWLLei6q/2taM4XQf05vHXlhXq4A+uQB4hBtWd61wkHK0W1JAnr1VG/sXAm4tCA+Zc3gH4VejdbxhxECHA4QafsJh+YzwrJrBrZaIHws+kd4wSOyKWkmSSCPCAd7fuoU97ckflcVfet7qlXrNbYOqEn2u4hd2yz/UkB/HEKbfT+mUiXPtqbjMyRKDyLUPVetX+9opNpt27ODK5qq24fUJqklx5lesepbOzpVXGnQY2SP2gZ8rgr8NdVxDeeEGKGkKL6hEI9xiSFRqOJJlBOm19aqGMBc5xhoHUr0305prdI076b4Neod1Qjoe32XCelX06WtUH1SABME9+i9GJlnWZ79UEqrtxABz4QXkCJz2TOcY4kzyk6HSYKBj7uRz2ykAQ3PXoogO6iFNuCSXceUEshpIOU4dmAcdlAEGAZKYQ0yJHlBYa4ES6MdU4eTPHZV5JcBOPKKwyOsH+EFhpIj4R2uP0z48qu0QMQI5U2uc4QMd/KCw18SCOiIHAf8AaAyZGDnCKTGBGO6DnwfdKmI6g/ZRE56Jbg3HcICyDMH4KcbgJ5+6AXnxnspNqCMFAXyeFBziOBI6DhIPknvP8KTjIHMTygG4AkOggFBef7fhEccEyhF3lA0ZEZJUQOZAjqk4AH28Huq2oXtOzt3Oe4fUAw0dUGR6puCKTbdroBy5eiegdJOmenbGo5xL7pn13jtu4H4XkF1Uq3Rc95Je44X0RTthb6VY0wIFKgxn4aEEHMEZGFg6tZupVTXogicuhdCHdxz1Qq1Jr2kHIPCDAs9RpuIbUlruMrSoXTHHAmcgzysjUdKdtLqTcg/Cw6t9c2RDatNxaDyg9Ho1mBonlUdQ1EMYQSBHVcMfVlOj7SSBJzPCydS9Utqsc1ji7zPJQbOuXzazHVOdswZXCahcgVHFrvlPd60aoI2jHlY1as6oTJn5QTq1i50hCJJ5UM9VIoLFo0vrBjZ3OBAjvE/7Lu/Tmrs1CwYx9QfqKY2vb38rkfTVE3Gol3Smwn7wsy2uq1lcCrbvcx7TyCg9WLnJy6faMGJmFzWjeqKN05tK+Ao1CID5hp+ey6SNw9pBkfZBKXSCePlMSIgxhMR7OfsE2NswYPlApzjMJzwJ5B/CjkScn4SnPVAZmTGOymBG2MjhDDsiMeVNrsiCJ7wgNu85nqjMiZx+EDgk4lGYSduYP+yA7B7fI7lGaGkA4QmkGRIRGzH7gg5z/lOf3OSSQDp9FL/K75SSQR/0Iv8AyEkkEBmoZ7qt1/KSSCZwHEY9y4rUXudev3OJ+T5SSQDt/wD6Uv8A9j+4X0rdYtMdgkkgz3Dj7pUf8vykkgDfj2n5WBqbGGllrT9kkkHD+oaVMOMU2D3/AOkeFyN40NJgAfASSQUSkOqSSBKSSSDpvRLR9O7MCY5+y5ap/wDR3ykkgh2PXK9J9MOc/RLcvcXQOplJJBsVsNpxj2of+VJJBF2G/ZLoEkkEzwnk7W5KSSArD7grVLn7pJIDM/2U5J6pJIP/2Q=="/>
          <p:cNvSpPr>
            <a:spLocks noChangeAspect="1" noChangeArrowheads="1"/>
          </p:cNvSpPr>
          <p:nvPr/>
        </p:nvSpPr>
        <p:spPr bwMode="auto">
          <a:xfrm>
            <a:off x="0"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755576" y="1268760"/>
            <a:ext cx="5400600" cy="4832092"/>
          </a:xfrm>
          <a:prstGeom prst="rect">
            <a:avLst/>
          </a:prstGeom>
        </p:spPr>
        <p:txBody>
          <a:bodyPr wrap="square">
            <a:spAutoFit/>
          </a:bodyPr>
          <a:lstStyle/>
          <a:p>
            <a:pPr algn="just"/>
            <a:endParaRPr lang="fr-FR" dirty="0" smtClean="0"/>
          </a:p>
          <a:p>
            <a:pPr algn="just">
              <a:buFontTx/>
              <a:buChar char="•"/>
            </a:pPr>
            <a:r>
              <a:rPr lang="fr-FR" dirty="0" smtClean="0"/>
              <a:t> </a:t>
            </a:r>
            <a:r>
              <a:rPr lang="fr-FR" sz="1600" dirty="0" smtClean="0"/>
              <a:t>De tels objets peuvent avoir de l’énergie (en l’occurrence purement cinétique).</a:t>
            </a:r>
          </a:p>
          <a:p>
            <a:pPr algn="just">
              <a:buFontTx/>
              <a:buChar char="•"/>
            </a:pPr>
            <a:endParaRPr lang="fr-FR" sz="1600" dirty="0" smtClean="0"/>
          </a:p>
          <a:p>
            <a:pPr algn="just">
              <a:buFontTx/>
              <a:buChar char="•"/>
            </a:pPr>
            <a:r>
              <a:rPr lang="fr-FR" sz="1600" dirty="0" smtClean="0"/>
              <a:t> Ils </a:t>
            </a:r>
            <a:r>
              <a:rPr lang="fr-FR" sz="1600" dirty="0" smtClean="0">
                <a:ea typeface="Arial Unicode MS" pitchFamily="34" charset="-128"/>
                <a:cs typeface="Arial Unicode MS" pitchFamily="34" charset="-128"/>
              </a:rPr>
              <a:t>ne</a:t>
            </a:r>
            <a:r>
              <a:rPr lang="fr-FR" sz="1600" dirty="0" smtClean="0"/>
              <a:t> peuvent pas connaître le repos. En effet, s’ils étaient immobiles, leur inertie serait nulle et ils pourraient être accélérés instantanément jusqu’à la vitesse limite. Ce paradoxe disparaît si l’on admet que de tels objets se déplacent toujours à la vitesse limite.</a:t>
            </a:r>
          </a:p>
          <a:p>
            <a:pPr algn="just">
              <a:buFontTx/>
              <a:buChar char="•"/>
            </a:pPr>
            <a:endParaRPr lang="fr-FR" sz="1600" dirty="0" smtClean="0"/>
          </a:p>
          <a:p>
            <a:pPr algn="just">
              <a:buFontTx/>
              <a:buChar char="•"/>
            </a:pPr>
            <a:r>
              <a:rPr lang="fr-FR" sz="1600" dirty="0" smtClean="0"/>
              <a:t> Ils ne peuvent être ni accélérés ni ralentis, mais ils peuvent gagner ou perdre de l’énergie sans que cela affecte leur vitesse…</a:t>
            </a:r>
          </a:p>
          <a:p>
            <a:pPr algn="just">
              <a:buFontTx/>
              <a:buChar char="•"/>
            </a:pPr>
            <a:endParaRPr lang="fr-FR" sz="1600" dirty="0" smtClean="0"/>
          </a:p>
          <a:p>
            <a:pPr algn="just">
              <a:buFontTx/>
              <a:buChar char="•"/>
            </a:pPr>
            <a:r>
              <a:rPr lang="fr-FR" sz="1600" dirty="0" smtClean="0"/>
              <a:t> En physique des particules, il apparaîtra que le fait que les particules possède une masse ne va pas de soi : cela conduira au… </a:t>
            </a:r>
            <a:r>
              <a:rPr lang="fr-FR" sz="1600" b="1" dirty="0" smtClean="0"/>
              <a:t>boson de </a:t>
            </a:r>
            <a:r>
              <a:rPr lang="fr-FR" sz="1600" b="1" dirty="0" err="1" smtClean="0"/>
              <a:t>Higgs</a:t>
            </a:r>
            <a:r>
              <a:rPr lang="fr-FR" sz="1600" b="1" dirty="0" smtClean="0"/>
              <a:t> </a:t>
            </a:r>
            <a:r>
              <a:rPr lang="fr-FR" sz="1600" dirty="0" smtClean="0"/>
              <a:t>!</a:t>
            </a:r>
          </a:p>
          <a:p>
            <a:pPr algn="just">
              <a:buFontTx/>
              <a:buChar char="•"/>
            </a:pPr>
            <a:endParaRPr lang="fr-FR" sz="1600" dirty="0" smtClean="0"/>
          </a:p>
          <a:p>
            <a:pPr algn="just"/>
            <a:r>
              <a:rPr lang="fr-FR" sz="1600" dirty="0" smtClean="0"/>
              <a:t>.</a:t>
            </a:r>
            <a:endParaRPr lang="fr-FR" sz="1600" dirty="0"/>
          </a:p>
        </p:txBody>
      </p:sp>
      <p:pic>
        <p:nvPicPr>
          <p:cNvPr id="43009" name="Picture 1" descr="C:\Users\Etienne\Documents\Photos\EB\Love%20is%20the%20nuclear%20answer.jpg"/>
          <p:cNvPicPr>
            <a:picLocks noChangeAspect="1" noChangeArrowheads="1"/>
          </p:cNvPicPr>
          <p:nvPr/>
        </p:nvPicPr>
        <p:blipFill>
          <a:blip r:embed="rId3" cstate="print"/>
          <a:srcRect/>
          <a:stretch>
            <a:fillRect/>
          </a:stretch>
        </p:blipFill>
        <p:spPr bwMode="auto">
          <a:xfrm>
            <a:off x="6660232" y="2276872"/>
            <a:ext cx="1890210" cy="252028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2752"/>
            <a:ext cx="7776864" cy="908720"/>
          </a:xfrm>
        </p:spPr>
        <p:txBody>
          <a:bodyPr/>
          <a:lstStyle/>
          <a:p>
            <a:pPr algn="ctr"/>
            <a:r>
              <a:rPr lang="fr-FR" sz="1400" dirty="0" smtClean="0"/>
              <a:t>DE  QUELLE  QUANTITÉ  de  MATIÈRE  FAUT-IL  DISPOSER   POUR  PRODUIRE  1 </a:t>
            </a:r>
            <a:r>
              <a:rPr lang="fr-FR" sz="1400" cap="none" dirty="0" smtClean="0"/>
              <a:t>k</a:t>
            </a:r>
            <a:r>
              <a:rPr lang="fr-FR" sz="1400" dirty="0" smtClean="0"/>
              <a:t>W</a:t>
            </a:r>
            <a:r>
              <a:rPr lang="fr-FR" sz="1400" cap="none" dirty="0" smtClean="0"/>
              <a:t>h</a:t>
            </a:r>
            <a:r>
              <a:rPr lang="fr-FR" sz="1400" dirty="0" smtClean="0"/>
              <a:t/>
            </a:r>
            <a:br>
              <a:rPr lang="fr-FR" sz="1400" dirty="0" smtClean="0"/>
            </a:br>
            <a:r>
              <a:rPr lang="fr-FR" sz="1400" dirty="0" smtClean="0"/>
              <a:t> (10 tonnes roulant à 100 km/h</a:t>
            </a:r>
            <a:r>
              <a:rPr lang="fr-FR" sz="1100" b="0" dirty="0" smtClean="0"/>
              <a:t>) ?</a:t>
            </a:r>
            <a:endParaRPr lang="fr-FR" sz="1400" dirty="0"/>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25</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a:t>
            </a:r>
            <a:endParaRPr lang="fr-FR" dirty="0"/>
          </a:p>
        </p:txBody>
      </p:sp>
      <p:sp>
        <p:nvSpPr>
          <p:cNvPr id="2052" name="AutoShape 4"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8" name="AutoShape 10" descr="data:image/jpeg;base64,/9j/4AAQSkZJRgABAQAAAQABAAD/2wBDAAkGBwgHBgkIBwgKCgkLDRYPDQwMDRsUFRAWIB0iIiAdHx8kKDQsJCYxJx8fLT0tMTU3Ojo6Iys/RD84QzQ5Ojf/2wBDAQoKCg0MDRoPDxo3JR8lNzc3Nzc3Nzc3Nzc3Nzc3Nzc3Nzc3Nzc3Nzc3Nzc3Nzc3Nzc3Nzc3Nzc3Nzc3Nzc3Nzf/wAARCACyARwDASIAAhEBAxEB/8QAHAAAAQUBAQEAAAAAAAAAAAAAAwABAgQFBgcI/8QANhAAAQMDAwMDAwMCBgMBAQAAAQACEQMEIQUSMUFRYQYicROBkRQyoQexI0JSwdHhFRYzciT/xAAUAQEAAAAAAAAAAAAAAAAAAAAA/8QAFBEBAAAAAAAAAAAAAAAAAAAAAP/aAAwDAQACEQMRAD8A6dxBGScdkJztw7Z5Kd+D7T07oTs9ZQRdVJzAGY+UxeQ0fP4TQ4iY5ynIO4AHHZBImOsn5US4kgA+ZKkWEZ3RjhDJcI9oPcoJSDnM/KjIk+EnENEzAQnOHU88lBj+rNUdZ6e5tGPr1Ttaew6lef3VtUo7TWO5z4Jzn7rsNbu7a41OnRL5fT4PQHosXV7s0qxY9wr1icuIgfZBWo12UrMkNDH8+7qs/e57nVQ8CTnOVofo9tqatUlu4S0O5WdSob3wwkN6RkkoK8y525xPaCrN1bupMaxjv3AOJjA8KxTs6rthYw7nZwOiLUcf02x43QZc44koMWo3Y4yA6IkhMajSyGgD+6s3Ln1XZa1oHRoVEtgygY5TsyQpho5UgASQUDO48fKTWkEhSbQe4YCuW9lUOSwnwgqNpl5g8pn0Szlp+y3qFhGXM54cRhHqWlI0y2oATGCAgwKbn0w19MuaR1W/pGuU2tFO4mi/gVWGAfkf7rEuaDreWxjkEHoqgPcoPUvTGs/W1J9EVGvY4SHDv8LtWeAc9F4TpF+/T7xtxTgvb56L2H05rFDV7FtalIj9wPIPUINRwBHzhDLTJP4RniPxKGN3KB2jMjxyrNPoCInoUFkknsFYbMDogm0/mVJsdgoSOesp5xHmcIDCBHWUi47ScfhQ3dcxKeZwQPygdg9uQPyncc4A/KcEZwOYUS4A5/sgwHlucA+Qgw4HjHITgzzx8zlPLSZJjCCLWy0EkSmLfc/uT3UhA4nITiDA6RwgER1Mz8IZ5gjMdUY+3p15hCqEtdIOZ5QQeQTjgdVXqugHaMc8qtquoMsQx9UO2ucGz0CoaxqlC2ox9QFzhLAHc/8ASDB17TRS1I16byS+HNYMyVi3zarbgOuCA/nYMwtR12wv+vcV6tR23O1sLNZuu7gw0hpMmefkoLVJta/fQt6RJc45gQuttPTNvplqy8a9larkGlMkk9l0fo/0iaFiL8sDbh4lgcP8p7rbOn1mboFBj4ggDnthB5hqdnd0KDX3TPoDb/hhoB3f9rLfQqk/TuaTw5rSWheoVfTdW8rivdV6hDHz72j+OyPS0CjWrVT9Npc0Bjfb06lB4vVtarm7abD5mB/Covs3M/cOF7gz0dTdUfupO+nOBHTzlEregLKvIpU9k8nug8M/R1NpdGPJCJRs6jodtMdwvYH/ANORSIe5808Y5J/hEf6MpOqgfS/b+2TgBB5ba2VR3tNJ4+F02maYXBv1GAtHUmSu4p+n6VMFraYGMuISGm06bADEDoAg5C6swx+5ggHoFjXdAseQWx3Xb3Vk36e7aJJxlYOpUWNG1wgcDHRByt1QbUZsMcdFg3Nu6jUIjC6Wu0scSeCcHsFUvKIq0oIz0KDAB7Lsv6f61R06rWtq79v1i3aTwCuNrMNJ8dUmuc0gzkcIPoWmRVYHNcCCJEGZSdA4/C8+9B+rS809Kv8ABPto1SeT/pK9B3bh7YiYhAVhgf8APVHDgQJOIVamQQYwPKK184PKAnGW8+U3MA8pieNyQifI7oCSYSIiBPOUwwCZ4HVPuG0iRKBNfzOc9UznSZH8JgZMRwmOT/wgwAcbcKLoEunCT3luIOEMOG0ycTlAbGznASkAY3bkEEQJI9ohTkB0DIhBKpUMHvPCrVHcuaYHhPVcZHMdUB74kAjhBT1SzZqNo+lV6jnt5XAXum1bCuadSuKm3LXD/td/ckhhO6O2VwN/dOqanVd+4N9sRKANas54AcxziOsmPwul9AaQ/UtYtxVafoB4c5oEAxnK52jdtqXdNtcNFOZ2Hj7r2L+nttTbR+uyM545Qd41rWwGgARwEnW7KnLGkDPCTTAE8orOiAFS3bUpupEwHDMdEOxsm0GkQTJ5PKvgCZhOeUAxRbAPJHdTaxrTwJSlKZQSLWEZ/sq1wxu0kNBKLuhV67zJMwEGZdbS0hkAjJ6rOe6A4FX7l8cAGRHdUK9Xa04a2DHeUGdelgadhBDsSuW1f6b3k8NnJW5e3G8QZknELndQcXhwBJHIIHRBzV44h75jKrvecCcEKzeQ+cEEnr2WZcVNsjJ8oKeoN3Hf1VIcK3XfvBVTrhBq+nbOvdaxZMoD3Gs088QvcBBI2xxleZf010mu/UP/ACdSmRb0muDHHG5x7L0sScwPhARgPWICm05gdDyoYaSOFJp9snrjKA4MjME8KJ/cDyZ4CZjtpGM+ExdBgYnqgLJBMnEJFxDQT04Qd+SMbVIkwIOf7ICtJH3RA7GII8oDXbesiMSERpEZCDm3mYxP3Q3e4QpuB2xHXooEcyUEQcTHhScTGI56KLnN4k448JQW4AxxgoI1STyCJ6Koahk7ZGMqzVPeTnmVXc0kiAI5MoBuG4QYgnhef6rSqW+qXNNrGkF0zEwCvQDM84lYfqDS317WpXp5qMaOOYQcnb25q1w1plzTggc5XtXogOtLSmyo4kviATkLxSjUda18OIg58LvPSvqGq+/oW272Pdgz0QezMeCBnlHYRGFn0Hw0D7q0yoMILQOE/KG12FIZQKcCeU0+UziAEJ9QAcoHe+QqtZxcNv4ypuqNnCFUILJ/lBWuGl2eo84AWddUg5hPTpPRa4czbuKz76vTDHDkIOZvKTQ45weJ5Cyr+2ptYSTOO62ry4LTDOCcyOixNTrB9PcSG/wg5HUHNYXRmf4WFVqF26cErU1Ko0ucexWM8w7JygFVdBhBRK3MpqG01WB+W7hOUHsfo0u/9Zsi9jR7TAA5HdbW6AJPXsqmmhlDT7elS9rG0xDT8KyXHsgKTImCJOESQA3+MIVMEieY8qTjACAgMkET+Et0mBz1Cgxx2xxzCcOh0zCCTjgR90tzgAOyg92JEYT7s8feUBQR0zhGDce4mVVpOyZKOHz1QYdUdT15QHCQcDCNVM/I6lBcTBiBPYII+0ycCPHKW7kNHB/hRzwRwog5knHygVV4OCYVckmDOZ5HZG3bv3Y8joq+cnoUDGTMD+VKA9u15EERgKBdAAkdyrumabdahUe22A2tyXE8IPLtctHWmp1KYBA5ae4K0/RumXF/qTBQOwsyHuEgLb9a6DcW9ejVfTl07cZlWP6ZNJ1ipS3OBjLehQepaYazbZn6nb9QAAlnBWi04aZkT3VVjQwRBPyg373upinScGEnmEGoa7Kbdz3QPJQP/JUOjxH/AOlxWqMqW9J9c13vIEkOqESuA131NqdWgbeiaVIdTTJLvhB7bW1i2aM1mgzEEqtV1IE4cCJ6FfOdXUNQdDX3NbHEuKNbanq1KPpXVwRPG8kIPf337Gho3t7qdS9/wBJAEZXmHpjV9UvazKFVriTy5y7DVqde2sjUaxxgAyMygt19XZTqtBe0dcHgKtc6lRFI1KlUMnpK811PX3sdVbJ5wCOIXP3etXdwxrHVXQMAAoO91H1TZMe9rKs9eMLmb/1CKwcyl7WnqeSuZfUe/wDceVH7/wAoL/6vcXb8zOUIndkcKuBPEojJkjogatwBzK7n0p6Ns7ttvdXtxPt3uoAiT8rhqol7AOYW76VpXFfXbdtKsWVSdxfPQcoPWixtMBrAA0DAHZQ3ASAf4TPcQ4wTwobhMf2QW2uEQ0wT1TgyJdGAq7Y7RlEkzOUBWugyOyIBjc3B8oUxkqRIBwf+kCcDkB0eFEbmkS4kKYIPaVFxwTjHWUBGNE9T5RJjhBaRHyOETcOwQY5dII7/AIQ3HMn+ym4YJ4lQPWcg+UEXdueyC5sc9FNwMAtOP7KLxAiYzJ6oAudAHdRBMbozGJTP4yCJTsIAgxwgiRgDJzyt7Qv1tvSsn2jh9N9VxqtcP3AYWIYLsc911np2nvo6eQPaBUBM4kFB0F5p1rqtt9K8pAtOQOo+64S29P1dF9dsFuwi1qNLhtP+XyvQ69xb21t9S4rMpBokucYAVWrVtrynSvKW2oQIbUaehQO5oA5+FUuGvDSWcnqrbfPACfaHMgiZQeZ67Y6vrOqC0td7LVpipU4BPhZnrD07Z6DYUhqd3d1HVaLjQZZ0w2kKg6OJyfvyvYqVvTDDDACfCwPUlpRubN1C6pUKtEZ21xIag8C0jT6l/c/SbiGlxzGBzC0NOtK77h1OiZ2u2meOV1FxXtNLL6Wm0bWm94h/0aZe6O0lWNE0zU9QrgUqJo0nwXVHt9xQdL6O0R1vRpvuKZDj0I4K6jXqNOppVQO5a0wEW3pChQp0+rQAT3Kraqx9WzqjnGEHztrRc2/rMOYcQq1hauurunT2uhzgCQDgStX1Pai21eqACATgFQsKtegd1vWfS7bSUGh6u0GppLW0LewpVLeo4Vqd7T3OeQWj2GDAz46rIttGrutH3Vw0UaIwDUwXfA5K2Ward29F7TV3budlRzSfkLGuale6eHVHud8kn+6Cjs2uMZEwERohH/TuHEkDlNUp7BPVBBwA2u5V3Qbo2Ou2VecfUDXHwcLPrOIYE9rUBq0yZlrwR+UHtTiJJwSFETOfshMcXNESCQDKk4ExHZAenA57SQjBwn4VZhMDoUQPjrA6oDg4zwna+ZIEd0IHA9shTaYAPTygmTn7ZTuEOiD57KO4EfaYCYkRGPKCcgHI5GPCIHGMO/hVgT3/AO1IGB/wgzDVmccHOE8SfkqDRB6QfKk0yZ/CBPAa0A4CDVdOJ6KTzubmfhAcTsxHY4QDeZAM4lO0k9+PyoTtbiQna4jBiCUEpiT0456rqfRk1KDqbj/86gcJ84XKOJ4j2rd9H3bad6+lP724zyUEvVlzUvrh9nTbuBO2At7QNJdpOhtty4lwBdBPCjdWTv17Lu2pipJ9zeoWyKgcCHHpEIKAqYarNJ0iCsveWPLM+0q7RrHuCI7oNJmG5VW8osuGFjwCPKm2qXeAR1U2y5wOO6DHo6FaMq7m2tIE8u2jK2KNsyhTADQIHQKXGTASe7B/3KCm8gvxKi9wDHggGRkKFR0nH7RwmFN9SmXlwDZhB4z/AFFtW09SFVhaWuJ45BXNWLhuguIXff1MtW/TFQFocD06rzqidrpBwg3KVKm94LnRPXlWv0dItDnOaY4ACzKVwMHgp6t3UYPa6R8ID3TadMnb24WPcu3Eu5CPVrknLjMdlSqOzCCFaCyOsp7SmRWZ/qLgAEhDnAEZ7rZ9MWP6zW6Ze2adM/Ucfjj+UHpLDFNmCHbQnJ2mPtMITnckY6AFSDnE4MoLFMQJJz5TgkgzOOkIe8wAOUt52nHPdAYP2wZPHCKyXc8DKpg7Byc8KbHmZ+3KC1uAMAmfhPMzxxCEJOYj5KUmeeOyAjMT0IxhGZMYKr05JEGO4RRxgwgyAcSYGU4dkgjrCYROBjuFCZy7ieqCRcIIjaR36IFQtmDPgjCdzsz44UKkEA8lAMmCRH8Kbe8AlDDwSBP5ClugGD9kE3tAp/JygWlxUtLttemcsdMKTiYIz8xwg1DAGDPhB6fo97Rv7dlxSOHD3CctKJXFwQ4NDQSf3DsvMrDUrjTqv1LV5bn3N6Fa3/ud1t91ITEYcg6W8a6lXbLp3DJCJQqhrGgHnwuZ0bV7rU7mqLlzQGgbGt6Bb9KWOkkZ5nog16bu3KO1xEHr3BVGnUAEdYx5VgOhoKA7qkAxnyq1So5xIycYCfdHHKZz6dJpc4gEjklBj6xrNnpFsa19cMpNnh3J8BZen+sNO1GwrVrOo930zlpYQVR9aaZo+q1WVq7/AP8Appjdt+oYjyFzNfV7HT9PcbW3H02jaKYwHfZBjetPUR1Oo2mwgU2Ez+Vy9KrnGUOsS9xJEAmYUGujhBqUapB5RKri/wCAqNCqOHGI6q6HAtxyEAHk/ZCInyZ5RqhCEDCC/p+jajfuaba2cabsCo7DfyvRtG0ejpFkaY2vquEvqcbj2+FD0v8A4fp+yZiNhccdyVoVHe3vPVAIOIyOeidszJgdELcJEZHCnOMx1xCAmSZxHRIkgk8iIUGmPiEhI8+EBGkkDBhTpjB4/CDPJnEDlGpu/wAuJAQWQYb4KRhsxgEqBftI58JSXN3Hnugmw5JbEnjCMBjIkjwggAcZPVE3x0/lBiOfPcfdRNST48IRfOeFIPgGeAMoJEx1JjAQ3EhuUp9sCY6KJMcmQgiSDwTt/sVIGRIz/shU3AmDgSpB0AAcE8oJEQC7qUFx3dSjPO1kzyq7nR5+EEH4jMzmJQHkhvARKjoPM9MIZyPa74QaOgXP09QY0mGuELuqLg9kzIheZU3OpVGvaYLTMyu+0y7bUt2PDh7hMHlBrU3nEkQrIrQ3iY4KpU3A5KKXEN5MeUD3FwLemXOeZnk9FzRq3mrXjmirFBgMHmZVn1E6sbGoym0uJHLTlc3omk+qnUX1G3FC2ovdw5u57UG1V9MtJa99YGpEvJdBJ+/2XCepPSOq06gdbvZcUnmdjag3D7Lq3eldZfVLzqjKgIk7gZJ6dVgapofqOiXfSotdt5+nWygwNW9K1NL01l1eXtClWeAf0zj7474XN7GgxuC6e79IeoKtR1a9phhid1SpOFh19PdRc5r6gLgYICCp+3HKs2zzG0qFK3H1BOQrH0gyMgoGefdnhMwFzg0DJMBM85K1/SVg6+1amS2aND/Ef2xwEHodnR/TWdCgOKdNrf4Sq1BGYGcSp1XSfBKrVScEYHZA0+7E/ZTc4YByOoQRgz26qYdmZx1QGbIGTPjskDmMdkIuEmenAUhlxnjnlAaYGI+EVjskiZhBaTJEx8qbX5mcoCtJLun+6JTBJ8FDY4F2JRKbiBIx0wgKACJEJ3NJ7jCiCHH47og3dgg5px7fhImTP8KIB/aeymwEEEcTmUDsaYIMQVB4iI64Rcg9undIsMTOBwgq5Dpgmf4U3GBxzwUR9PIJCb6fGM9fKCLiYnoq73SCRx3AR3AzjE9UN9OZESUFYwQPzyouGDt/BRSwATB3TCi5uZAkIANEAkmD2ldZodN1bSW1GZfSJBA/zBcxWLLei6q/2taM4XQf05vHXlhXq4A+uQB4hBtWd61wkHK0W1JAnr1VG/sXAm4tCA+Zc3gH4VejdbxhxECHA4QafsJh+YzwrJrBrZaIHws+kd4wSOyKWkmSSCPCAd7fuoU97ckflcVfet7qlXrNbYOqEn2u4hd2yz/UkB/HEKbfT+mUiXPtqbjMyRKDyLUPVetX+9opNpt27ODK5qq24fUJqklx5lesepbOzpVXGnQY2SP2gZ8rgr8NdVxDeeEGKGkKL6hEI9xiSFRqOJJlBOm19aqGMBc5xhoHUr0305prdI076b4Neod1Qjoe32XCelX06WtUH1SABME9+i9GJlnWZ79UEqrtxABz4QXkCJz2TOcY4kzyk6HSYKBj7uRz2ykAQ3PXoogO6iFNuCSXceUEshpIOU4dmAcdlAEGAZKYQ0yJHlBYa4ES6MdU4eTPHZV5JcBOPKKwyOsH+EFhpIj4R2uP0z48qu0QMQI5U2uc4QMd/KCw18SCOiIHAf8AaAyZGDnCKTGBGO6DnwfdKmI6g/ZRE56Jbg3HcICyDMH4KcbgJ5+6AXnxnspNqCMFAXyeFBziOBI6DhIPknvP8KTjIHMTygG4AkOggFBef7fhEccEyhF3lA0ZEZJUQOZAjqk4AH28Huq2oXtOzt3Oe4fUAw0dUGR6puCKTbdroBy5eiegdJOmenbGo5xL7pn13jtu4H4XkF1Uq3Rc95Je44X0RTthb6VY0wIFKgxn4aEEHMEZGFg6tZupVTXogicuhdCHdxz1Qq1Jr2kHIPCDAs9RpuIbUlruMrSoXTHHAmcgzysjUdKdtLqTcg/Cw6t9c2RDatNxaDyg9Ho1mBonlUdQ1EMYQSBHVcMfVlOj7SSBJzPCydS9Utqsc1ji7zPJQbOuXzazHVOdswZXCahcgVHFrvlPd60aoI2jHlY1as6oTJn5QTq1i50hCJJ5UM9VIoLFo0vrBjZ3OBAjvE/7Lu/Tmrs1CwYx9QfqKY2vb38rkfTVE3Gol3Smwn7wsy2uq1lcCrbvcx7TyCg9WLnJy6faMGJmFzWjeqKN05tK+Ao1CID5hp+ey6SNw9pBkfZBKXSCePlMSIgxhMR7OfsE2NswYPlApzjMJzwJ5B/CjkScn4SnPVAZmTGOymBG2MjhDDsiMeVNrsiCJ7wgNu85nqjMiZx+EDgk4lGYSduYP+yA7B7fI7lGaGkA4QmkGRIRGzH7gg5z/lOf3OSSQDp9FL/K75SSQR/0Iv8AyEkkEBmoZ7qt1/KSSCZwHEY9y4rUXudev3OJ+T5SSQDt/wD6Uv8A9j+4X0rdYtMdgkkgz3Dj7pUf8vykkgDfj2n5WBqbGGllrT9kkkHD+oaVMOMU2D3/AOkeFyN40NJgAfASSQUSkOqSSBKSSSDpvRLR9O7MCY5+y5ap/wDR3ykkgh2PXK9J9MOc/RLcvcXQOplJJBsVsNpxj2of+VJJBF2G/ZLoEkkEzwnk7W5KSSArD7grVLn7pJIDM/2U5J6pJIP/2Q=="/>
          <p:cNvSpPr>
            <a:spLocks noChangeAspect="1" noChangeArrowheads="1"/>
          </p:cNvSpPr>
          <p:nvPr/>
        </p:nvSpPr>
        <p:spPr bwMode="auto">
          <a:xfrm>
            <a:off x="0"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755576" y="1268760"/>
            <a:ext cx="5400600" cy="369332"/>
          </a:xfrm>
          <a:prstGeom prst="rect">
            <a:avLst/>
          </a:prstGeom>
        </p:spPr>
        <p:txBody>
          <a:bodyPr wrap="square">
            <a:spAutoFit/>
          </a:bodyPr>
          <a:lstStyle/>
          <a:p>
            <a:pPr algn="just"/>
            <a:endParaRPr lang="fr-FR" dirty="0" smtClean="0"/>
          </a:p>
        </p:txBody>
      </p:sp>
      <p:sp>
        <p:nvSpPr>
          <p:cNvPr id="12" name="Rectangle 11"/>
          <p:cNvSpPr/>
          <p:nvPr/>
        </p:nvSpPr>
        <p:spPr>
          <a:xfrm>
            <a:off x="827584" y="2492896"/>
            <a:ext cx="5256584" cy="2800767"/>
          </a:xfrm>
          <a:prstGeom prst="rect">
            <a:avLst/>
          </a:prstGeom>
        </p:spPr>
        <p:txBody>
          <a:bodyPr wrap="square">
            <a:spAutoFit/>
          </a:bodyPr>
          <a:lstStyle/>
          <a:p>
            <a:pPr algn="just">
              <a:buClr>
                <a:schemeClr val="accent2"/>
              </a:buClr>
            </a:pPr>
            <a:r>
              <a:rPr lang="fr-FR" sz="1600" dirty="0" smtClean="0"/>
              <a:t>Pour les énergies </a:t>
            </a:r>
            <a:r>
              <a:rPr lang="fr-FR" sz="1600" dirty="0" smtClean="0">
                <a:solidFill>
                  <a:srgbClr val="000099"/>
                </a:solidFill>
              </a:rPr>
              <a:t>gravitationnelles ou mécaniques</a:t>
            </a:r>
            <a:r>
              <a:rPr lang="fr-FR" sz="1600" dirty="0" smtClean="0"/>
              <a:t>, il faut </a:t>
            </a:r>
            <a:r>
              <a:rPr lang="fr-FR" sz="1600" dirty="0" smtClean="0">
                <a:solidFill>
                  <a:srgbClr val="000099"/>
                </a:solidFill>
              </a:rPr>
              <a:t>10 tonnes</a:t>
            </a:r>
            <a:r>
              <a:rPr lang="fr-FR" sz="1600" dirty="0" smtClean="0"/>
              <a:t>.</a:t>
            </a:r>
          </a:p>
          <a:p>
            <a:pPr algn="just">
              <a:buClr>
                <a:schemeClr val="accent2"/>
              </a:buClr>
            </a:pPr>
            <a:r>
              <a:rPr lang="fr-FR" sz="1600" dirty="0" smtClean="0"/>
              <a:t>Deux illustrations : </a:t>
            </a:r>
          </a:p>
          <a:p>
            <a:pPr algn="just">
              <a:buClr>
                <a:schemeClr val="accent2"/>
              </a:buClr>
            </a:pPr>
            <a:endParaRPr lang="fr-FR" sz="1600" dirty="0" smtClean="0"/>
          </a:p>
          <a:p>
            <a:pPr algn="just">
              <a:buClr>
                <a:schemeClr val="accent2"/>
              </a:buClr>
              <a:buFontTx/>
              <a:buChar char="•"/>
            </a:pPr>
            <a:r>
              <a:rPr lang="fr-FR" sz="1600" dirty="0" smtClean="0"/>
              <a:t> Pour obtenir 1 kWh dans une usine hydroélectrique, dont le rendement est de 85 %, il faut faire chuter 10 tonnes d’eau d’une hauteur de 40 mètres.</a:t>
            </a:r>
          </a:p>
          <a:p>
            <a:pPr algn="just">
              <a:buClr>
                <a:schemeClr val="accent2"/>
              </a:buClr>
              <a:buFontTx/>
              <a:buChar char="•"/>
            </a:pPr>
            <a:endParaRPr lang="fr-FR" sz="1600" dirty="0" smtClean="0"/>
          </a:p>
          <a:p>
            <a:pPr algn="just">
              <a:buClr>
                <a:schemeClr val="accent2"/>
              </a:buClr>
              <a:buFontTx/>
              <a:buChar char="•"/>
            </a:pPr>
            <a:r>
              <a:rPr lang="fr-FR" sz="1600" dirty="0" smtClean="0"/>
              <a:t> Pour obtenir 1 kWh avec une éolienne, il faut récupérer toute l’énergie cinétique de 20 000 m</a:t>
            </a:r>
            <a:r>
              <a:rPr lang="fr-FR" sz="1600" baseline="30000" dirty="0" smtClean="0"/>
              <a:t>3</a:t>
            </a:r>
            <a:r>
              <a:rPr lang="fr-FR" sz="1600" dirty="0" smtClean="0"/>
              <a:t> d’air (soit 27 tonnes) arrivant à 60 km/h.</a:t>
            </a:r>
            <a:endParaRPr lang="fr-FR" sz="1600" dirty="0"/>
          </a:p>
        </p:txBody>
      </p:sp>
      <p:pic>
        <p:nvPicPr>
          <p:cNvPr id="47106" name="Picture 2" descr="http://img96.imageshack.us/img96/3429/newtongs2.jpg"/>
          <p:cNvPicPr>
            <a:picLocks noChangeAspect="1" noChangeArrowheads="1"/>
          </p:cNvPicPr>
          <p:nvPr/>
        </p:nvPicPr>
        <p:blipFill>
          <a:blip r:embed="rId3" cstate="print"/>
          <a:srcRect/>
          <a:stretch>
            <a:fillRect/>
          </a:stretch>
        </p:blipFill>
        <p:spPr bwMode="auto">
          <a:xfrm>
            <a:off x="6804248" y="2780928"/>
            <a:ext cx="1936227" cy="2330757"/>
          </a:xfrm>
          <a:prstGeom prst="rect">
            <a:avLst/>
          </a:prstGeom>
          <a:noFill/>
        </p:spPr>
      </p:pic>
      <p:sp>
        <p:nvSpPr>
          <p:cNvPr id="16" name="Rectangle 15"/>
          <p:cNvSpPr/>
          <p:nvPr/>
        </p:nvSpPr>
        <p:spPr>
          <a:xfrm>
            <a:off x="899592" y="1412776"/>
            <a:ext cx="6264696" cy="584775"/>
          </a:xfrm>
          <a:prstGeom prst="rect">
            <a:avLst/>
          </a:prstGeom>
        </p:spPr>
        <p:txBody>
          <a:bodyPr wrap="square">
            <a:spAutoFit/>
          </a:bodyPr>
          <a:lstStyle/>
          <a:p>
            <a:pPr algn="just"/>
            <a:r>
              <a:rPr lang="fr-FR" sz="1600" dirty="0" smtClean="0"/>
              <a:t>La bonne réponse dépend de l’interaction fondamentale utilisée…</a:t>
            </a:r>
            <a:br>
              <a:rPr lang="fr-FR" sz="1600" dirty="0" smtClean="0"/>
            </a:br>
            <a:r>
              <a:rPr lang="fr-FR" sz="1600" dirty="0" smtClean="0"/>
              <a:t>Il n’y a donc pas </a:t>
            </a:r>
            <a:r>
              <a:rPr lang="fr-FR" sz="1600" i="1" dirty="0" smtClean="0"/>
              <a:t>une</a:t>
            </a:r>
            <a:r>
              <a:rPr lang="fr-FR" sz="1600" dirty="0" smtClean="0"/>
              <a:t> réponse, mais </a:t>
            </a:r>
            <a:r>
              <a:rPr lang="fr-FR" sz="1600" i="1" dirty="0" smtClean="0"/>
              <a:t>quatre </a:t>
            </a:r>
            <a:r>
              <a:rPr lang="fr-FR" sz="1600" dirty="0" smtClean="0"/>
              <a:t>(en fait trois)…</a:t>
            </a:r>
            <a:endParaRPr lang="fr-FR"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2752"/>
            <a:ext cx="7776864" cy="908720"/>
          </a:xfrm>
        </p:spPr>
        <p:txBody>
          <a:bodyPr/>
          <a:lstStyle/>
          <a:p>
            <a:pPr algn="ctr"/>
            <a:r>
              <a:rPr lang="fr-FR" sz="1400" dirty="0" smtClean="0"/>
              <a:t>La réponse dépend de l’interaction fondamentale utilisée…</a:t>
            </a:r>
            <a:br>
              <a:rPr lang="fr-FR" sz="1400" dirty="0" smtClean="0"/>
            </a:br>
            <a:r>
              <a:rPr lang="fr-FR" sz="1400" dirty="0" smtClean="0"/>
              <a:t/>
            </a:r>
            <a:br>
              <a:rPr lang="fr-FR" sz="1400" dirty="0" smtClean="0"/>
            </a:br>
            <a:r>
              <a:rPr lang="fr-FR" sz="1400" dirty="0" smtClean="0"/>
              <a:t>Il n’y a donc pas une réponse, mais quatre.</a:t>
            </a:r>
            <a:endParaRPr lang="fr-FR" sz="1400" dirty="0"/>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26</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a:t>
            </a:r>
            <a:endParaRPr lang="fr-FR" dirty="0"/>
          </a:p>
        </p:txBody>
      </p:sp>
      <p:sp>
        <p:nvSpPr>
          <p:cNvPr id="2052" name="AutoShape 4"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8" name="AutoShape 10" descr="data:image/jpeg;base64,/9j/4AAQSkZJRgABAQAAAQABAAD/2wBDAAkGBwgHBgkIBwgKCgkLDRYPDQwMDRsUFRAWIB0iIiAdHx8kKDQsJCYxJx8fLT0tMTU3Ojo6Iys/RD84QzQ5Ojf/2wBDAQoKCg0MDRoPDxo3JR8lNzc3Nzc3Nzc3Nzc3Nzc3Nzc3Nzc3Nzc3Nzc3Nzc3Nzc3Nzc3Nzc3Nzc3Nzc3Nzc3Nzf/wAARCACyARwDASIAAhEBAxEB/8QAHAAAAQUBAQEAAAAAAAAAAAAAAwABAgQFBgcI/8QANhAAAQMDAwMDAwMCBgMBAQAAAQACEQMEIQUSMUFRYQYicROBkRQyoQexI0JSwdHhFRYzciT/xAAUAQEAAAAAAAAAAAAAAAAAAAAA/8QAFBEBAAAAAAAAAAAAAAAAAAAAAP/aAAwDAQACEQMRAD8A6dxBGScdkJztw7Z5Kd+D7T07oTs9ZQRdVJzAGY+UxeQ0fP4TQ4iY5ynIO4AHHZBImOsn5US4kgA+ZKkWEZ3RjhDJcI9oPcoJSDnM/KjIk+EnENEzAQnOHU88lBj+rNUdZ6e5tGPr1Ttaew6lef3VtUo7TWO5z4Jzn7rsNbu7a41OnRL5fT4PQHosXV7s0qxY9wr1icuIgfZBWo12UrMkNDH8+7qs/e57nVQ8CTnOVofo9tqatUlu4S0O5WdSob3wwkN6RkkoK8y525xPaCrN1bupMaxjv3AOJjA8KxTs6rthYw7nZwOiLUcf02x43QZc44koMWo3Y4yA6IkhMajSyGgD+6s3Ln1XZa1oHRoVEtgygY5TsyQpho5UgASQUDO48fKTWkEhSbQe4YCuW9lUOSwnwgqNpl5g8pn0Szlp+y3qFhGXM54cRhHqWlI0y2oATGCAgwKbn0w19MuaR1W/pGuU2tFO4mi/gVWGAfkf7rEuaDreWxjkEHoqgPcoPUvTGs/W1J9EVGvY4SHDv8LtWeAc9F4TpF+/T7xtxTgvb56L2H05rFDV7FtalIj9wPIPUINRwBHzhDLTJP4RniPxKGN3KB2jMjxyrNPoCInoUFkknsFYbMDogm0/mVJsdgoSOesp5xHmcIDCBHWUi47ScfhQ3dcxKeZwQPygdg9uQPyncc4A/KcEZwOYUS4A5/sgwHlucA+Qgw4HjHITgzzx8zlPLSZJjCCLWy0EkSmLfc/uT3UhA4nITiDA6RwgER1Mz8IZ5gjMdUY+3p15hCqEtdIOZ5QQeQTjgdVXqugHaMc8qtquoMsQx9UO2ucGz0CoaxqlC2ox9QFzhLAHc/8ASDB17TRS1I16byS+HNYMyVi3zarbgOuCA/nYMwtR12wv+vcV6tR23O1sLNZuu7gw0hpMmefkoLVJta/fQt6RJc45gQuttPTNvplqy8a9larkGlMkk9l0fo/0iaFiL8sDbh4lgcP8p7rbOn1mboFBj4ggDnthB5hqdnd0KDX3TPoDb/hhoB3f9rLfQqk/TuaTw5rSWheoVfTdW8rivdV6hDHz72j+OyPS0CjWrVT9Npc0Bjfb06lB4vVtarm7abD5mB/Covs3M/cOF7gz0dTdUfupO+nOBHTzlEregLKvIpU9k8nug8M/R1NpdGPJCJRs6jodtMdwvYH/ANORSIe5808Y5J/hEf6MpOqgfS/b+2TgBB5ba2VR3tNJ4+F02maYXBv1GAtHUmSu4p+n6VMFraYGMuISGm06bADEDoAg5C6swx+5ggHoFjXdAseQWx3Xb3Vk36e7aJJxlYOpUWNG1wgcDHRByt1QbUZsMcdFg3Nu6jUIjC6Wu0scSeCcHsFUvKIq0oIz0KDAB7Lsv6f61R06rWtq79v1i3aTwCuNrMNJ8dUmuc0gzkcIPoWmRVYHNcCCJEGZSdA4/C8+9B+rS809Kv8ABPto1SeT/pK9B3bh7YiYhAVhgf8APVHDgQJOIVamQQYwPKK184PKAnGW8+U3MA8pieNyQifI7oCSYSIiBPOUwwCZ4HVPuG0iRKBNfzOc9UznSZH8JgZMRwmOT/wgwAcbcKLoEunCT3luIOEMOG0ycTlAbGznASkAY3bkEEQJI9ohTkB0DIhBKpUMHvPCrVHcuaYHhPVcZHMdUB74kAjhBT1SzZqNo+lV6jnt5XAXum1bCuadSuKm3LXD/td/ckhhO6O2VwN/dOqanVd+4N9sRKANas54AcxziOsmPwul9AaQ/UtYtxVafoB4c5oEAxnK52jdtqXdNtcNFOZ2Hj7r2L+nttTbR+uyM545Qd41rWwGgARwEnW7KnLGkDPCTTAE8orOiAFS3bUpupEwHDMdEOxsm0GkQTJ5PKvgCZhOeUAxRbAPJHdTaxrTwJSlKZQSLWEZ/sq1wxu0kNBKLuhV67zJMwEGZdbS0hkAjJ6rOe6A4FX7l8cAGRHdUK9Xa04a2DHeUGdelgadhBDsSuW1f6b3k8NnJW5e3G8QZknELndQcXhwBJHIIHRBzV44h75jKrvecCcEKzeQ+cEEnr2WZcVNsjJ8oKeoN3Hf1VIcK3XfvBVTrhBq+nbOvdaxZMoD3Gs088QvcBBI2xxleZf010mu/UP/ACdSmRb0muDHHG5x7L0sScwPhARgPWICm05gdDyoYaSOFJp9snrjKA4MjME8KJ/cDyZ4CZjtpGM+ExdBgYnqgLJBMnEJFxDQT04Qd+SMbVIkwIOf7ICtJH3RA7GII8oDXbesiMSERpEZCDm3mYxP3Q3e4QpuB2xHXooEcyUEQcTHhScTGI56KLnN4k448JQW4AxxgoI1STyCJ6Koahk7ZGMqzVPeTnmVXc0kiAI5MoBuG4QYgnhef6rSqW+qXNNrGkF0zEwCvQDM84lYfqDS317WpXp5qMaOOYQcnb25q1w1plzTggc5XtXogOtLSmyo4kviATkLxSjUda18OIg58LvPSvqGq+/oW272Pdgz0QezMeCBnlHYRGFn0Hw0D7q0yoMILQOE/KG12FIZQKcCeU0+UziAEJ9QAcoHe+QqtZxcNv4ypuqNnCFUILJ/lBWuGl2eo84AWddUg5hPTpPRa4czbuKz76vTDHDkIOZvKTQ45weJ5Cyr+2ptYSTOO62ry4LTDOCcyOixNTrB9PcSG/wg5HUHNYXRmf4WFVqF26cErU1Ko0ucexWM8w7JygFVdBhBRK3MpqG01WB+W7hOUHsfo0u/9Zsi9jR7TAA5HdbW6AJPXsqmmhlDT7elS9rG0xDT8KyXHsgKTImCJOESQA3+MIVMEieY8qTjACAgMkET+Et0mBz1Cgxx2xxzCcOh0zCCTjgR90tzgAOyg92JEYT7s8feUBQR0zhGDce4mVVpOyZKOHz1QYdUdT15QHCQcDCNVM/I6lBcTBiBPYII+0ycCPHKW7kNHB/hRzwRwog5knHygVV4OCYVckmDOZ5HZG3bv3Y8joq+cnoUDGTMD+VKA9u15EERgKBdAAkdyrumabdahUe22A2tyXE8IPLtctHWmp1KYBA5ae4K0/RumXF/qTBQOwsyHuEgLb9a6DcW9ejVfTl07cZlWP6ZNJ1ipS3OBjLehQepaYazbZn6nb9QAAlnBWi04aZkT3VVjQwRBPyg373upinScGEnmEGoa7Kbdz3QPJQP/JUOjxH/AOlxWqMqW9J9c13vIEkOqESuA131NqdWgbeiaVIdTTJLvhB7bW1i2aM1mgzEEqtV1IE4cCJ6FfOdXUNQdDX3NbHEuKNbanq1KPpXVwRPG8kIPf337Gho3t7qdS9/wBJAEZXmHpjV9UvazKFVriTy5y7DVqde2sjUaxxgAyMygt19XZTqtBe0dcHgKtc6lRFI1KlUMnpK811PX3sdVbJ5wCOIXP3etXdwxrHVXQMAAoO91H1TZMe9rKs9eMLmb/1CKwcyl7WnqeSuZfUe/wDceVH7/wAoL/6vcXb8zOUIndkcKuBPEojJkjogatwBzK7n0p6Ns7ttvdXtxPt3uoAiT8rhqol7AOYW76VpXFfXbdtKsWVSdxfPQcoPWixtMBrAA0DAHZQ3ASAf4TPcQ4wTwobhMf2QW2uEQ0wT1TgyJdGAq7Y7RlEkzOUBWugyOyIBjc3B8oUxkqRIBwf+kCcDkB0eFEbmkS4kKYIPaVFxwTjHWUBGNE9T5RJjhBaRHyOETcOwQY5dII7/AIQ3HMn+ym4YJ4lQPWcg+UEXdueyC5sc9FNwMAtOP7KLxAiYzJ6oAudAHdRBMbozGJTP4yCJTsIAgxwgiRgDJzyt7Qv1tvSsn2jh9N9VxqtcP3AYWIYLsc911np2nvo6eQPaBUBM4kFB0F5p1rqtt9K8pAtOQOo+64S29P1dF9dsFuwi1qNLhtP+XyvQ69xb21t9S4rMpBokucYAVWrVtrynSvKW2oQIbUaehQO5oA5+FUuGvDSWcnqrbfPACfaHMgiZQeZ67Y6vrOqC0td7LVpipU4BPhZnrD07Z6DYUhqd3d1HVaLjQZZ0w2kKg6OJyfvyvYqVvTDDDACfCwPUlpRubN1C6pUKtEZ21xIag8C0jT6l/c/SbiGlxzGBzC0NOtK77h1OiZ2u2meOV1FxXtNLL6Wm0bWm94h/0aZe6O0lWNE0zU9QrgUqJo0nwXVHt9xQdL6O0R1vRpvuKZDj0I4K6jXqNOppVQO5a0wEW3pChQp0+rQAT3Kraqx9WzqjnGEHztrRc2/rMOYcQq1hauurunT2uhzgCQDgStX1Pai21eqACATgFQsKtegd1vWfS7bSUGh6u0GppLW0LewpVLeo4Vqd7T3OeQWj2GDAz46rIttGrutH3Vw0UaIwDUwXfA5K2Ward29F7TV3budlRzSfkLGuale6eHVHud8kn+6Cjs2uMZEwERohH/TuHEkDlNUp7BPVBBwA2u5V3Qbo2Ou2VecfUDXHwcLPrOIYE9rUBq0yZlrwR+UHtTiJJwSFETOfshMcXNESCQDKk4ExHZAenA57SQjBwn4VZhMDoUQPjrA6oDg4zwna+ZIEd0IHA9shTaYAPTygmTn7ZTuEOiD57KO4EfaYCYkRGPKCcgHI5GPCIHGMO/hVgT3/AO1IGB/wgzDVmccHOE8SfkqDRB6QfKk0yZ/CBPAa0A4CDVdOJ6KTzubmfhAcTsxHY4QDeZAM4lO0k9+PyoTtbiQna4jBiCUEpiT0456rqfRk1KDqbj/86gcJ84XKOJ4j2rd9H3bad6+lP724zyUEvVlzUvrh9nTbuBO2At7QNJdpOhtty4lwBdBPCjdWTv17Lu2pipJ9zeoWyKgcCHHpEIKAqYarNJ0iCsveWPLM+0q7RrHuCI7oNJmG5VW8osuGFjwCPKm2qXeAR1U2y5wOO6DHo6FaMq7m2tIE8u2jK2KNsyhTADQIHQKXGTASe7B/3KCm8gvxKi9wDHggGRkKFR0nH7RwmFN9SmXlwDZhB4z/AFFtW09SFVhaWuJ45BXNWLhuguIXff1MtW/TFQFocD06rzqidrpBwg3KVKm94LnRPXlWv0dItDnOaY4ACzKVwMHgp6t3UYPa6R8ID3TadMnb24WPcu3Eu5CPVrknLjMdlSqOzCCFaCyOsp7SmRWZ/qLgAEhDnAEZ7rZ9MWP6zW6Ze2adM/Ucfjj+UHpLDFNmCHbQnJ2mPtMITnckY6AFSDnE4MoLFMQJJz5TgkgzOOkIe8wAOUt52nHPdAYP2wZPHCKyXc8DKpg7Byc8KbHmZ+3KC1uAMAmfhPMzxxCEJOYj5KUmeeOyAjMT0IxhGZMYKr05JEGO4RRxgwgyAcSYGU4dkgjrCYROBjuFCZy7ieqCRcIIjaR36IFQtmDPgjCdzsz44UKkEA8lAMmCRH8Kbe8AlDDwSBP5ClugGD9kE3tAp/JygWlxUtLttemcsdMKTiYIz8xwg1DAGDPhB6fo97Rv7dlxSOHD3CctKJXFwQ4NDQSf3DsvMrDUrjTqv1LV5bn3N6Fa3/ud1t91ITEYcg6W8a6lXbLp3DJCJQqhrGgHnwuZ0bV7rU7mqLlzQGgbGt6Bb9KWOkkZ5nog16bu3KO1xEHr3BVGnUAEdYx5VgOhoKA7qkAxnyq1So5xIycYCfdHHKZz6dJpc4gEjklBj6xrNnpFsa19cMpNnh3J8BZen+sNO1GwrVrOo930zlpYQVR9aaZo+q1WVq7/AP8Appjdt+oYjyFzNfV7HT9PcbW3H02jaKYwHfZBjetPUR1Oo2mwgU2Ez+Vy9KrnGUOsS9xJEAmYUGujhBqUapB5RKri/wCAqNCqOHGI6q6HAtxyEAHk/ZCInyZ5RqhCEDCC/p+jajfuaba2cabsCo7DfyvRtG0ejpFkaY2vquEvqcbj2+FD0v8A4fp+yZiNhccdyVoVHe3vPVAIOIyOeidszJgdELcJEZHCnOMx1xCAmSZxHRIkgk8iIUGmPiEhI8+EBGkkDBhTpjB4/CDPJnEDlGpu/wAuJAQWQYb4KRhsxgEqBftI58JSXN3Hnugmw5JbEnjCMBjIkjwggAcZPVE3x0/lBiOfPcfdRNST48IRfOeFIPgGeAMoJEx1JjAQ3EhuUp9sCY6KJMcmQgiSDwTt/sVIGRIz/shU3AmDgSpB0AAcE8oJEQC7qUFx3dSjPO1kzyq7nR5+EEH4jMzmJQHkhvARKjoPM9MIZyPa74QaOgXP09QY0mGuELuqLg9kzIheZU3OpVGvaYLTMyu+0y7bUt2PDh7hMHlBrU3nEkQrIrQ3iY4KpU3A5KKXEN5MeUD3FwLemXOeZnk9FzRq3mrXjmirFBgMHmZVn1E6sbGoym0uJHLTlc3omk+qnUX1G3FC2ovdw5u57UG1V9MtJa99YGpEvJdBJ+/2XCepPSOq06gdbvZcUnmdjag3D7Lq3eldZfVLzqjKgIk7gZJ6dVgapofqOiXfSotdt5+nWygwNW9K1NL01l1eXtClWeAf0zj7474XN7GgxuC6e79IeoKtR1a9phhid1SpOFh19PdRc5r6gLgYICCp+3HKs2zzG0qFK3H1BOQrH0gyMgoGefdnhMwFzg0DJMBM85K1/SVg6+1amS2aND/Ef2xwEHodnR/TWdCgOKdNrf4Sq1BGYGcSp1XSfBKrVScEYHZA0+7E/ZTc4YByOoQRgz26qYdmZx1QGbIGTPjskDmMdkIuEmenAUhlxnjnlAaYGI+EVjskiZhBaTJEx8qbX5mcoCtJLun+6JTBJ8FDY4F2JRKbiBIx0wgKACJEJ3NJ7jCiCHH47og3dgg5px7fhImTP8KIB/aeymwEEEcTmUDsaYIMQVB4iI64Rcg9undIsMTOBwgq5Dpgmf4U3GBxzwUR9PIJCb6fGM9fKCLiYnoq73SCRx3AR3AzjE9UN9OZESUFYwQPzyouGDt/BRSwATB3TCi5uZAkIANEAkmD2ldZodN1bSW1GZfSJBA/zBcxWLLei6q/2taM4XQf05vHXlhXq4A+uQB4hBtWd61wkHK0W1JAnr1VG/sXAm4tCA+Zc3gH4VejdbxhxECHA4QafsJh+YzwrJrBrZaIHws+kd4wSOyKWkmSSCPCAd7fuoU97ckflcVfet7qlXrNbYOqEn2u4hd2yz/UkB/HEKbfT+mUiXPtqbjMyRKDyLUPVetX+9opNpt27ODK5qq24fUJqklx5lesepbOzpVXGnQY2SP2gZ8rgr8NdVxDeeEGKGkKL6hEI9xiSFRqOJJlBOm19aqGMBc5xhoHUr0305prdI076b4Neod1Qjoe32XCelX06WtUH1SABME9+i9GJlnWZ79UEqrtxABz4QXkCJz2TOcY4kzyk6HSYKBj7uRz2ykAQ3PXoogO6iFNuCSXceUEshpIOU4dmAcdlAEGAZKYQ0yJHlBYa4ES6MdU4eTPHZV5JcBOPKKwyOsH+EFhpIj4R2uP0z48qu0QMQI5U2uc4QMd/KCw18SCOiIHAf8AaAyZGDnCKTGBGO6DnwfdKmI6g/ZRE56Jbg3HcICyDMH4KcbgJ5+6AXnxnspNqCMFAXyeFBziOBI6DhIPknvP8KTjIHMTygG4AkOggFBef7fhEccEyhF3lA0ZEZJUQOZAjqk4AH28Huq2oXtOzt3Oe4fUAw0dUGR6puCKTbdroBy5eiegdJOmenbGo5xL7pn13jtu4H4XkF1Uq3Rc95Je44X0RTthb6VY0wIFKgxn4aEEHMEZGFg6tZupVTXogicuhdCHdxz1Qq1Jr2kHIPCDAs9RpuIbUlruMrSoXTHHAmcgzysjUdKdtLqTcg/Cw6t9c2RDatNxaDyg9Ho1mBonlUdQ1EMYQSBHVcMfVlOj7SSBJzPCydS9Utqsc1ji7zPJQbOuXzazHVOdswZXCahcgVHFrvlPd60aoI2jHlY1as6oTJn5QTq1i50hCJJ5UM9VIoLFo0vrBjZ3OBAjvE/7Lu/Tmrs1CwYx9QfqKY2vb38rkfTVE3Gol3Smwn7wsy2uq1lcCrbvcx7TyCg9WLnJy6faMGJmFzWjeqKN05tK+Ao1CID5hp+ey6SNw9pBkfZBKXSCePlMSIgxhMR7OfsE2NswYPlApzjMJzwJ5B/CjkScn4SnPVAZmTGOymBG2MjhDDsiMeVNrsiCJ7wgNu85nqjMiZx+EDgk4lGYSduYP+yA7B7fI7lGaGkA4QmkGRIRGzH7gg5z/lOf3OSSQDp9FL/K75SSQR/0Iv8AyEkkEBmoZ7qt1/KSSCZwHEY9y4rUXudev3OJ+T5SSQDt/wD6Uv8A9j+4X0rdYtMdgkkgz3Dj7pUf8vykkgDfj2n5WBqbGGllrT9kkkHD+oaVMOMU2D3/AOkeFyN40NJgAfASSQUSkOqSSBKSSSDpvRLR9O7MCY5+y5ap/wDR3ykkgh2PXK9J9MOc/RLcvcXQOplJJBsVsNpxj2of+VJJBF2G/ZLoEkkEzwnk7W5KSSArD7grVLn7pJIDM/2U5J6pJIP/2Q=="/>
          <p:cNvSpPr>
            <a:spLocks noChangeAspect="1" noChangeArrowheads="1"/>
          </p:cNvSpPr>
          <p:nvPr/>
        </p:nvSpPr>
        <p:spPr bwMode="auto">
          <a:xfrm>
            <a:off x="0"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755576" y="1268760"/>
            <a:ext cx="5400600" cy="369332"/>
          </a:xfrm>
          <a:prstGeom prst="rect">
            <a:avLst/>
          </a:prstGeom>
        </p:spPr>
        <p:txBody>
          <a:bodyPr wrap="square">
            <a:spAutoFit/>
          </a:bodyPr>
          <a:lstStyle/>
          <a:p>
            <a:pPr algn="just"/>
            <a:endParaRPr lang="fr-FR" dirty="0" smtClean="0"/>
          </a:p>
        </p:txBody>
      </p:sp>
      <p:sp>
        <p:nvSpPr>
          <p:cNvPr id="12" name="Rectangle 11"/>
          <p:cNvSpPr/>
          <p:nvPr/>
        </p:nvSpPr>
        <p:spPr>
          <a:xfrm>
            <a:off x="1115616" y="1772816"/>
            <a:ext cx="5256584" cy="338554"/>
          </a:xfrm>
          <a:prstGeom prst="rect">
            <a:avLst/>
          </a:prstGeom>
        </p:spPr>
        <p:txBody>
          <a:bodyPr wrap="square">
            <a:spAutoFit/>
          </a:bodyPr>
          <a:lstStyle/>
          <a:p>
            <a:pPr algn="just">
              <a:buClr>
                <a:schemeClr val="accent2"/>
              </a:buClr>
            </a:pPr>
            <a:endParaRPr lang="fr-FR" sz="1600" dirty="0"/>
          </a:p>
        </p:txBody>
      </p:sp>
      <p:sp>
        <p:nvSpPr>
          <p:cNvPr id="13" name="Rectangle 12"/>
          <p:cNvSpPr/>
          <p:nvPr/>
        </p:nvSpPr>
        <p:spPr>
          <a:xfrm>
            <a:off x="467544" y="1916832"/>
            <a:ext cx="6336704" cy="2677656"/>
          </a:xfrm>
          <a:prstGeom prst="rect">
            <a:avLst/>
          </a:prstGeom>
        </p:spPr>
        <p:txBody>
          <a:bodyPr wrap="square">
            <a:spAutoFit/>
          </a:bodyPr>
          <a:lstStyle/>
          <a:p>
            <a:pPr algn="just">
              <a:lnSpc>
                <a:spcPct val="80000"/>
              </a:lnSpc>
              <a:buClr>
                <a:schemeClr val="accent2"/>
              </a:buClr>
            </a:pPr>
            <a:r>
              <a:rPr lang="fr-FR" sz="1500" dirty="0" smtClean="0"/>
              <a:t>Si l’on utilise l’interaction </a:t>
            </a:r>
            <a:r>
              <a:rPr lang="fr-FR" sz="1500" dirty="0" smtClean="0">
                <a:solidFill>
                  <a:srgbClr val="FF3300"/>
                </a:solidFill>
              </a:rPr>
              <a:t>électromagnétique</a:t>
            </a:r>
            <a:r>
              <a:rPr lang="fr-FR" sz="1500" dirty="0" smtClean="0"/>
              <a:t>, il faut environ </a:t>
            </a:r>
            <a:r>
              <a:rPr lang="fr-FR" sz="1500" dirty="0" smtClean="0">
                <a:solidFill>
                  <a:srgbClr val="FF3300"/>
                </a:solidFill>
              </a:rPr>
              <a:t>1 kilogramme</a:t>
            </a:r>
            <a:r>
              <a:rPr lang="fr-FR" sz="1500" dirty="0" smtClean="0"/>
              <a:t> de matière.</a:t>
            </a:r>
          </a:p>
          <a:p>
            <a:pPr algn="just">
              <a:lnSpc>
                <a:spcPct val="80000"/>
              </a:lnSpc>
              <a:buClr>
                <a:schemeClr val="accent2"/>
              </a:buClr>
            </a:pPr>
            <a:endParaRPr lang="fr-FR" sz="1500" dirty="0" smtClean="0"/>
          </a:p>
          <a:p>
            <a:pPr algn="just">
              <a:lnSpc>
                <a:spcPct val="80000"/>
              </a:lnSpc>
              <a:buClr>
                <a:schemeClr val="accent2"/>
              </a:buClr>
            </a:pPr>
            <a:r>
              <a:rPr lang="fr-FR" sz="1500" dirty="0" smtClean="0"/>
              <a:t>Trois illustrations : </a:t>
            </a:r>
          </a:p>
          <a:p>
            <a:pPr algn="just">
              <a:lnSpc>
                <a:spcPct val="80000"/>
              </a:lnSpc>
              <a:buClr>
                <a:schemeClr val="accent2"/>
              </a:buClr>
            </a:pPr>
            <a:endParaRPr lang="fr-FR" sz="1500" dirty="0" smtClean="0"/>
          </a:p>
          <a:p>
            <a:pPr algn="just">
              <a:lnSpc>
                <a:spcPct val="80000"/>
              </a:lnSpc>
              <a:buClr>
                <a:schemeClr val="accent2"/>
              </a:buClr>
              <a:buFontTx/>
              <a:buChar char="•"/>
            </a:pPr>
            <a:r>
              <a:rPr lang="fr-FR" sz="1500" dirty="0" smtClean="0"/>
              <a:t> Combustion chimique : les carburants fournissent de la chaleur à raison de 1 kWh par 0.1 kg.</a:t>
            </a:r>
          </a:p>
          <a:p>
            <a:pPr algn="just">
              <a:lnSpc>
                <a:spcPct val="80000"/>
              </a:lnSpc>
              <a:buClr>
                <a:schemeClr val="accent2"/>
              </a:buClr>
              <a:buFontTx/>
              <a:buChar char="•"/>
            </a:pPr>
            <a:endParaRPr lang="fr-FR" sz="1500" dirty="0" smtClean="0"/>
          </a:p>
          <a:p>
            <a:pPr algn="just">
              <a:lnSpc>
                <a:spcPct val="80000"/>
              </a:lnSpc>
              <a:buClr>
                <a:schemeClr val="accent2"/>
              </a:buClr>
              <a:buFontTx/>
              <a:buChar char="•"/>
            </a:pPr>
            <a:r>
              <a:rPr lang="fr-FR" sz="1500" dirty="0" smtClean="0"/>
              <a:t> Les chiffres sont comparables pour l’énergie biologique : un bon repas (un kilo d’aliments) fournit environ 1 kWh, dissipé ensuite dans l’organisme.</a:t>
            </a:r>
          </a:p>
          <a:p>
            <a:pPr algn="just">
              <a:lnSpc>
                <a:spcPct val="80000"/>
              </a:lnSpc>
              <a:buClr>
                <a:schemeClr val="accent2"/>
              </a:buClr>
              <a:buFontTx/>
              <a:buChar char="•"/>
            </a:pPr>
            <a:endParaRPr lang="fr-FR" sz="1500" dirty="0" smtClean="0"/>
          </a:p>
          <a:p>
            <a:pPr algn="just">
              <a:lnSpc>
                <a:spcPct val="80000"/>
              </a:lnSpc>
              <a:buClr>
                <a:schemeClr val="accent2"/>
              </a:buClr>
              <a:buFontTx/>
              <a:buChar char="•"/>
            </a:pPr>
            <a:r>
              <a:rPr lang="fr-FR" sz="1500" dirty="0" smtClean="0"/>
              <a:t> 1 kWh permet de faire fondre 10 kg de glace ou de faire bouillir 1.5 kg d’eau.</a:t>
            </a:r>
            <a:endParaRPr lang="fr-FR" sz="1500" dirty="0"/>
          </a:p>
        </p:txBody>
      </p:sp>
      <p:pic>
        <p:nvPicPr>
          <p:cNvPr id="45058" name="Picture 2" descr="http://quickraccesmad.activeweb.fr/QuickPlace/accesmad/PageLibrary85256EA10035BD2D.nsf/0/82307A6844B91585C125737E00526C39/$FILE/image006.jpg?OpenElement&amp;1276096827"/>
          <p:cNvPicPr>
            <a:picLocks noChangeAspect="1" noChangeArrowheads="1"/>
          </p:cNvPicPr>
          <p:nvPr/>
        </p:nvPicPr>
        <p:blipFill>
          <a:blip r:embed="rId3" cstate="print"/>
          <a:srcRect/>
          <a:stretch>
            <a:fillRect/>
          </a:stretch>
        </p:blipFill>
        <p:spPr bwMode="auto">
          <a:xfrm>
            <a:off x="7020272" y="2276872"/>
            <a:ext cx="1829941" cy="182994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2752"/>
            <a:ext cx="7776864" cy="908720"/>
          </a:xfrm>
        </p:spPr>
        <p:txBody>
          <a:bodyPr/>
          <a:lstStyle/>
          <a:p>
            <a:pPr algn="ctr"/>
            <a:r>
              <a:rPr lang="fr-FR" sz="1400" dirty="0" smtClean="0"/>
              <a:t>La réponse dépend de l’interaction fondamentale utilisée…</a:t>
            </a:r>
            <a:br>
              <a:rPr lang="fr-FR" sz="1400" dirty="0" smtClean="0"/>
            </a:br>
            <a:r>
              <a:rPr lang="fr-FR" sz="1400" dirty="0" smtClean="0"/>
              <a:t/>
            </a:r>
            <a:br>
              <a:rPr lang="fr-FR" sz="1400" dirty="0" smtClean="0"/>
            </a:br>
            <a:r>
              <a:rPr lang="fr-FR" sz="1400" dirty="0" smtClean="0"/>
              <a:t>Il n’y a donc pas une réponse, mais quatre.</a:t>
            </a:r>
            <a:endParaRPr lang="fr-FR" sz="1400" dirty="0"/>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27</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a:t>
            </a:r>
            <a:endParaRPr lang="fr-FR" dirty="0"/>
          </a:p>
        </p:txBody>
      </p:sp>
      <p:sp>
        <p:nvSpPr>
          <p:cNvPr id="2052" name="AutoShape 4"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8" name="AutoShape 10" descr="data:image/jpeg;base64,/9j/4AAQSkZJRgABAQAAAQABAAD/2wBDAAkGBwgHBgkIBwgKCgkLDRYPDQwMDRsUFRAWIB0iIiAdHx8kKDQsJCYxJx8fLT0tMTU3Ojo6Iys/RD84QzQ5Ojf/2wBDAQoKCg0MDRoPDxo3JR8lNzc3Nzc3Nzc3Nzc3Nzc3Nzc3Nzc3Nzc3Nzc3Nzc3Nzc3Nzc3Nzc3Nzc3Nzc3Nzc3Nzf/wAARCACyARwDASIAAhEBAxEB/8QAHAAAAQUBAQEAAAAAAAAAAAAAAwABAgQFBgcI/8QANhAAAQMDAwMDAwMCBgMBAQAAAQACEQMEIQUSMUFRYQYicROBkRQyoQexI0JSwdHhFRYzciT/xAAUAQEAAAAAAAAAAAAAAAAAAAAA/8QAFBEBAAAAAAAAAAAAAAAAAAAAAP/aAAwDAQACEQMRAD8A6dxBGScdkJztw7Z5Kd+D7T07oTs9ZQRdVJzAGY+UxeQ0fP4TQ4iY5ynIO4AHHZBImOsn5US4kgA+ZKkWEZ3RjhDJcI9oPcoJSDnM/KjIk+EnENEzAQnOHU88lBj+rNUdZ6e5tGPr1Ttaew6lef3VtUo7TWO5z4Jzn7rsNbu7a41OnRL5fT4PQHosXV7s0qxY9wr1icuIgfZBWo12UrMkNDH8+7qs/e57nVQ8CTnOVofo9tqatUlu4S0O5WdSob3wwkN6RkkoK8y525xPaCrN1bupMaxjv3AOJjA8KxTs6rthYw7nZwOiLUcf02x43QZc44koMWo3Y4yA6IkhMajSyGgD+6s3Ln1XZa1oHRoVEtgygY5TsyQpho5UgASQUDO48fKTWkEhSbQe4YCuW9lUOSwnwgqNpl5g8pn0Szlp+y3qFhGXM54cRhHqWlI0y2oATGCAgwKbn0w19MuaR1W/pGuU2tFO4mi/gVWGAfkf7rEuaDreWxjkEHoqgPcoPUvTGs/W1J9EVGvY4SHDv8LtWeAc9F4TpF+/T7xtxTgvb56L2H05rFDV7FtalIj9wPIPUINRwBHzhDLTJP4RniPxKGN3KB2jMjxyrNPoCInoUFkknsFYbMDogm0/mVJsdgoSOesp5xHmcIDCBHWUi47ScfhQ3dcxKeZwQPygdg9uQPyncc4A/KcEZwOYUS4A5/sgwHlucA+Qgw4HjHITgzzx8zlPLSZJjCCLWy0EkSmLfc/uT3UhA4nITiDA6RwgER1Mz8IZ5gjMdUY+3p15hCqEtdIOZ5QQeQTjgdVXqugHaMc8qtquoMsQx9UO2ucGz0CoaxqlC2ox9QFzhLAHc/8ASDB17TRS1I16byS+HNYMyVi3zarbgOuCA/nYMwtR12wv+vcV6tR23O1sLNZuu7gw0hpMmefkoLVJta/fQt6RJc45gQuttPTNvplqy8a9larkGlMkk9l0fo/0iaFiL8sDbh4lgcP8p7rbOn1mboFBj4ggDnthB5hqdnd0KDX3TPoDb/hhoB3f9rLfQqk/TuaTw5rSWheoVfTdW8rivdV6hDHz72j+OyPS0CjWrVT9Npc0Bjfb06lB4vVtarm7abD5mB/Covs3M/cOF7gz0dTdUfupO+nOBHTzlEregLKvIpU9k8nug8M/R1NpdGPJCJRs6jodtMdwvYH/ANORSIe5808Y5J/hEf6MpOqgfS/b+2TgBB5ba2VR3tNJ4+F02maYXBv1GAtHUmSu4p+n6VMFraYGMuISGm06bADEDoAg5C6swx+5ggHoFjXdAseQWx3Xb3Vk36e7aJJxlYOpUWNG1wgcDHRByt1QbUZsMcdFg3Nu6jUIjC6Wu0scSeCcHsFUvKIq0oIz0KDAB7Lsv6f61R06rWtq79v1i3aTwCuNrMNJ8dUmuc0gzkcIPoWmRVYHNcCCJEGZSdA4/C8+9B+rS809Kv8ABPto1SeT/pK9B3bh7YiYhAVhgf8APVHDgQJOIVamQQYwPKK184PKAnGW8+U3MA8pieNyQifI7oCSYSIiBPOUwwCZ4HVPuG0iRKBNfzOc9UznSZH8JgZMRwmOT/wgwAcbcKLoEunCT3luIOEMOG0ycTlAbGznASkAY3bkEEQJI9ohTkB0DIhBKpUMHvPCrVHcuaYHhPVcZHMdUB74kAjhBT1SzZqNo+lV6jnt5XAXum1bCuadSuKm3LXD/td/ckhhO6O2VwN/dOqanVd+4N9sRKANas54AcxziOsmPwul9AaQ/UtYtxVafoB4c5oEAxnK52jdtqXdNtcNFOZ2Hj7r2L+nttTbR+uyM545Qd41rWwGgARwEnW7KnLGkDPCTTAE8orOiAFS3bUpupEwHDMdEOxsm0GkQTJ5PKvgCZhOeUAxRbAPJHdTaxrTwJSlKZQSLWEZ/sq1wxu0kNBKLuhV67zJMwEGZdbS0hkAjJ6rOe6A4FX7l8cAGRHdUK9Xa04a2DHeUGdelgadhBDsSuW1f6b3k8NnJW5e3G8QZknELndQcXhwBJHIIHRBzV44h75jKrvecCcEKzeQ+cEEnr2WZcVNsjJ8oKeoN3Hf1VIcK3XfvBVTrhBq+nbOvdaxZMoD3Gs088QvcBBI2xxleZf010mu/UP/ACdSmRb0muDHHG5x7L0sScwPhARgPWICm05gdDyoYaSOFJp9snrjKA4MjME8KJ/cDyZ4CZjtpGM+ExdBgYnqgLJBMnEJFxDQT04Qd+SMbVIkwIOf7ICtJH3RA7GII8oDXbesiMSERpEZCDm3mYxP3Q3e4QpuB2xHXooEcyUEQcTHhScTGI56KLnN4k448JQW4AxxgoI1STyCJ6Koahk7ZGMqzVPeTnmVXc0kiAI5MoBuG4QYgnhef6rSqW+qXNNrGkF0zEwCvQDM84lYfqDS317WpXp5qMaOOYQcnb25q1w1plzTggc5XtXogOtLSmyo4kviATkLxSjUda18OIg58LvPSvqGq+/oW272Pdgz0QezMeCBnlHYRGFn0Hw0D7q0yoMILQOE/KG12FIZQKcCeU0+UziAEJ9QAcoHe+QqtZxcNv4ypuqNnCFUILJ/lBWuGl2eo84AWddUg5hPTpPRa4czbuKz76vTDHDkIOZvKTQ45weJ5Cyr+2ptYSTOO62ry4LTDOCcyOixNTrB9PcSG/wg5HUHNYXRmf4WFVqF26cErU1Ko0ucexWM8w7JygFVdBhBRK3MpqG01WB+W7hOUHsfo0u/9Zsi9jR7TAA5HdbW6AJPXsqmmhlDT7elS9rG0xDT8KyXHsgKTImCJOESQA3+MIVMEieY8qTjACAgMkET+Et0mBz1Cgxx2xxzCcOh0zCCTjgR90tzgAOyg92JEYT7s8feUBQR0zhGDce4mVVpOyZKOHz1QYdUdT15QHCQcDCNVM/I6lBcTBiBPYII+0ycCPHKW7kNHB/hRzwRwog5knHygVV4OCYVckmDOZ5HZG3bv3Y8joq+cnoUDGTMD+VKA9u15EERgKBdAAkdyrumabdahUe22A2tyXE8IPLtctHWmp1KYBA5ae4K0/RumXF/qTBQOwsyHuEgLb9a6DcW9ejVfTl07cZlWP6ZNJ1ipS3OBjLehQepaYazbZn6nb9QAAlnBWi04aZkT3VVjQwRBPyg373upinScGEnmEGoa7Kbdz3QPJQP/JUOjxH/AOlxWqMqW9J9c13vIEkOqESuA131NqdWgbeiaVIdTTJLvhB7bW1i2aM1mgzEEqtV1IE4cCJ6FfOdXUNQdDX3NbHEuKNbanq1KPpXVwRPG8kIPf337Gho3t7qdS9/wBJAEZXmHpjV9UvazKFVriTy5y7DVqde2sjUaxxgAyMygt19XZTqtBe0dcHgKtc6lRFI1KlUMnpK811PX3sdVbJ5wCOIXP3etXdwxrHVXQMAAoO91H1TZMe9rKs9eMLmb/1CKwcyl7WnqeSuZfUe/wDceVH7/wAoL/6vcXb8zOUIndkcKuBPEojJkjogatwBzK7n0p6Ns7ttvdXtxPt3uoAiT8rhqol7AOYW76VpXFfXbdtKsWVSdxfPQcoPWixtMBrAA0DAHZQ3ASAf4TPcQ4wTwobhMf2QW2uEQ0wT1TgyJdGAq7Y7RlEkzOUBWugyOyIBjc3B8oUxkqRIBwf+kCcDkB0eFEbmkS4kKYIPaVFxwTjHWUBGNE9T5RJjhBaRHyOETcOwQY5dII7/AIQ3HMn+ym4YJ4lQPWcg+UEXdueyC5sc9FNwMAtOP7KLxAiYzJ6oAudAHdRBMbozGJTP4yCJTsIAgxwgiRgDJzyt7Qv1tvSsn2jh9N9VxqtcP3AYWIYLsc911np2nvo6eQPaBUBM4kFB0F5p1rqtt9K8pAtOQOo+64S29P1dF9dsFuwi1qNLhtP+XyvQ69xb21t9S4rMpBokucYAVWrVtrynSvKW2oQIbUaehQO5oA5+FUuGvDSWcnqrbfPACfaHMgiZQeZ67Y6vrOqC0td7LVpipU4BPhZnrD07Z6DYUhqd3d1HVaLjQZZ0w2kKg6OJyfvyvYqVvTDDDACfCwPUlpRubN1C6pUKtEZ21xIag8C0jT6l/c/SbiGlxzGBzC0NOtK77h1OiZ2u2meOV1FxXtNLL6Wm0bWm94h/0aZe6O0lWNE0zU9QrgUqJo0nwXVHt9xQdL6O0R1vRpvuKZDj0I4K6jXqNOppVQO5a0wEW3pChQp0+rQAT3Kraqx9WzqjnGEHztrRc2/rMOYcQq1hauurunT2uhzgCQDgStX1Pai21eqACATgFQsKtegd1vWfS7bSUGh6u0GppLW0LewpVLeo4Vqd7T3OeQWj2GDAz46rIttGrutH3Vw0UaIwDUwXfA5K2Ward29F7TV3budlRzSfkLGuale6eHVHud8kn+6Cjs2uMZEwERohH/TuHEkDlNUp7BPVBBwA2u5V3Qbo2Ou2VecfUDXHwcLPrOIYE9rUBq0yZlrwR+UHtTiJJwSFETOfshMcXNESCQDKk4ExHZAenA57SQjBwn4VZhMDoUQPjrA6oDg4zwna+ZIEd0IHA9shTaYAPTygmTn7ZTuEOiD57KO4EfaYCYkRGPKCcgHI5GPCIHGMO/hVgT3/AO1IGB/wgzDVmccHOE8SfkqDRB6QfKk0yZ/CBPAa0A4CDVdOJ6KTzubmfhAcTsxHY4QDeZAM4lO0k9+PyoTtbiQna4jBiCUEpiT0456rqfRk1KDqbj/86gcJ84XKOJ4j2rd9H3bad6+lP724zyUEvVlzUvrh9nTbuBO2At7QNJdpOhtty4lwBdBPCjdWTv17Lu2pipJ9zeoWyKgcCHHpEIKAqYarNJ0iCsveWPLM+0q7RrHuCI7oNJmG5VW8osuGFjwCPKm2qXeAR1U2y5wOO6DHo6FaMq7m2tIE8u2jK2KNsyhTADQIHQKXGTASe7B/3KCm8gvxKi9wDHggGRkKFR0nH7RwmFN9SmXlwDZhB4z/AFFtW09SFVhaWuJ45BXNWLhuguIXff1MtW/TFQFocD06rzqidrpBwg3KVKm94LnRPXlWv0dItDnOaY4ACzKVwMHgp6t3UYPa6R8ID3TadMnb24WPcu3Eu5CPVrknLjMdlSqOzCCFaCyOsp7SmRWZ/qLgAEhDnAEZ7rZ9MWP6zW6Ze2adM/Ucfjj+UHpLDFNmCHbQnJ2mPtMITnckY6AFSDnE4MoLFMQJJz5TgkgzOOkIe8wAOUt52nHPdAYP2wZPHCKyXc8DKpg7Byc8KbHmZ+3KC1uAMAmfhPMzxxCEJOYj5KUmeeOyAjMT0IxhGZMYKr05JEGO4RRxgwgyAcSYGU4dkgjrCYROBjuFCZy7ieqCRcIIjaR36IFQtmDPgjCdzsz44UKkEA8lAMmCRH8Kbe8AlDDwSBP5ClugGD9kE3tAp/JygWlxUtLttemcsdMKTiYIz8xwg1DAGDPhB6fo97Rv7dlxSOHD3CctKJXFwQ4NDQSf3DsvMrDUrjTqv1LV5bn3N6Fa3/ud1t91ITEYcg6W8a6lXbLp3DJCJQqhrGgHnwuZ0bV7rU7mqLlzQGgbGt6Bb9KWOkkZ5nog16bu3KO1xEHr3BVGnUAEdYx5VgOhoKA7qkAxnyq1So5xIycYCfdHHKZz6dJpc4gEjklBj6xrNnpFsa19cMpNnh3J8BZen+sNO1GwrVrOo930zlpYQVR9aaZo+q1WVq7/AP8Appjdt+oYjyFzNfV7HT9PcbW3H02jaKYwHfZBjetPUR1Oo2mwgU2Ez+Vy9KrnGUOsS9xJEAmYUGujhBqUapB5RKri/wCAqNCqOHGI6q6HAtxyEAHk/ZCInyZ5RqhCEDCC/p+jajfuaba2cabsCo7DfyvRtG0ejpFkaY2vquEvqcbj2+FD0v8A4fp+yZiNhccdyVoVHe3vPVAIOIyOeidszJgdELcJEZHCnOMx1xCAmSZxHRIkgk8iIUGmPiEhI8+EBGkkDBhTpjB4/CDPJnEDlGpu/wAuJAQWQYb4KRhsxgEqBftI58JSXN3Hnugmw5JbEnjCMBjIkjwggAcZPVE3x0/lBiOfPcfdRNST48IRfOeFIPgGeAMoJEx1JjAQ3EhuUp9sCY6KJMcmQgiSDwTt/sVIGRIz/shU3AmDgSpB0AAcE8oJEQC7qUFx3dSjPO1kzyq7nR5+EEH4jMzmJQHkhvARKjoPM9MIZyPa74QaOgXP09QY0mGuELuqLg9kzIheZU3OpVGvaYLTMyu+0y7bUt2PDh7hMHlBrU3nEkQrIrQ3iY4KpU3A5KKXEN5MeUD3FwLemXOeZnk9FzRq3mrXjmirFBgMHmZVn1E6sbGoym0uJHLTlc3omk+qnUX1G3FC2ovdw5u57UG1V9MtJa99YGpEvJdBJ+/2XCepPSOq06gdbvZcUnmdjag3D7Lq3eldZfVLzqjKgIk7gZJ6dVgapofqOiXfSotdt5+nWygwNW9K1NL01l1eXtClWeAf0zj7474XN7GgxuC6e79IeoKtR1a9phhid1SpOFh19PdRc5r6gLgYICCp+3HKs2zzG0qFK3H1BOQrH0gyMgoGefdnhMwFzg0DJMBM85K1/SVg6+1amS2aND/Ef2xwEHodnR/TWdCgOKdNrf4Sq1BGYGcSp1XSfBKrVScEYHZA0+7E/ZTc4YByOoQRgz26qYdmZx1QGbIGTPjskDmMdkIuEmenAUhlxnjnlAaYGI+EVjskiZhBaTJEx8qbX5mcoCtJLun+6JTBJ8FDY4F2JRKbiBIx0wgKACJEJ3NJ7jCiCHH47og3dgg5px7fhImTP8KIB/aeymwEEEcTmUDsaYIMQVB4iI64Rcg9undIsMTOBwgq5Dpgmf4U3GBxzwUR9PIJCb6fGM9fKCLiYnoq73SCRx3AR3AzjE9UN9OZESUFYwQPzyouGDt/BRSwATB3TCi5uZAkIANEAkmD2ldZodN1bSW1GZfSJBA/zBcxWLLei6q/2taM4XQf05vHXlhXq4A+uQB4hBtWd61wkHK0W1JAnr1VG/sXAm4tCA+Zc3gH4VejdbxhxECHA4QafsJh+YzwrJrBrZaIHws+kd4wSOyKWkmSSCPCAd7fuoU97ckflcVfet7qlXrNbYOqEn2u4hd2yz/UkB/HEKbfT+mUiXPtqbjMyRKDyLUPVetX+9opNpt27ODK5qq24fUJqklx5lesepbOzpVXGnQY2SP2gZ8rgr8NdVxDeeEGKGkKL6hEI9xiSFRqOJJlBOm19aqGMBc5xhoHUr0305prdI076b4Neod1Qjoe32XCelX06WtUH1SABME9+i9GJlnWZ79UEqrtxABz4QXkCJz2TOcY4kzyk6HSYKBj7uRz2ykAQ3PXoogO6iFNuCSXceUEshpIOU4dmAcdlAEGAZKYQ0yJHlBYa4ES6MdU4eTPHZV5JcBOPKKwyOsH+EFhpIj4R2uP0z48qu0QMQI5U2uc4QMd/KCw18SCOiIHAf8AaAyZGDnCKTGBGO6DnwfdKmI6g/ZRE56Jbg3HcICyDMH4KcbgJ5+6AXnxnspNqCMFAXyeFBziOBI6DhIPknvP8KTjIHMTygG4AkOggFBef7fhEccEyhF3lA0ZEZJUQOZAjqk4AH28Huq2oXtOzt3Oe4fUAw0dUGR6puCKTbdroBy5eiegdJOmenbGo5xL7pn13jtu4H4XkF1Uq3Rc95Je44X0RTthb6VY0wIFKgxn4aEEHMEZGFg6tZupVTXogicuhdCHdxz1Qq1Jr2kHIPCDAs9RpuIbUlruMrSoXTHHAmcgzysjUdKdtLqTcg/Cw6t9c2RDatNxaDyg9Ho1mBonlUdQ1EMYQSBHVcMfVlOj7SSBJzPCydS9Utqsc1ji7zPJQbOuXzazHVOdswZXCahcgVHFrvlPd60aoI2jHlY1as6oTJn5QTq1i50hCJJ5UM9VIoLFo0vrBjZ3OBAjvE/7Lu/Tmrs1CwYx9QfqKY2vb38rkfTVE3Gol3Smwn7wsy2uq1lcCrbvcx7TyCg9WLnJy6faMGJmFzWjeqKN05tK+Ao1CID5hp+ey6SNw9pBkfZBKXSCePlMSIgxhMR7OfsE2NswYPlApzjMJzwJ5B/CjkScn4SnPVAZmTGOymBG2MjhDDsiMeVNrsiCJ7wgNu85nqjMiZx+EDgk4lGYSduYP+yA7B7fI7lGaGkA4QmkGRIRGzH7gg5z/lOf3OSSQDp9FL/K75SSQR/0Iv8AyEkkEBmoZ7qt1/KSSCZwHEY9y4rUXudev3OJ+T5SSQDt/wD6Uv8A9j+4X0rdYtMdgkkgz3Dj7pUf8vykkgDfj2n5WBqbGGllrT9kkkHD+oaVMOMU2D3/AOkeFyN40NJgAfASSQUSkOqSSBKSSSDpvRLR9O7MCY5+y5ap/wDR3ykkgh2PXK9J9MOc/RLcvcXQOplJJBsVsNpxj2of+VJJBF2G/ZLoEkkEzwnk7W5KSSArD7grVLn7pJIDM/2U5J6pJIP/2Q=="/>
          <p:cNvSpPr>
            <a:spLocks noChangeAspect="1" noChangeArrowheads="1"/>
          </p:cNvSpPr>
          <p:nvPr/>
        </p:nvSpPr>
        <p:spPr bwMode="auto">
          <a:xfrm>
            <a:off x="0"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755576" y="1268760"/>
            <a:ext cx="5400600" cy="369332"/>
          </a:xfrm>
          <a:prstGeom prst="rect">
            <a:avLst/>
          </a:prstGeom>
        </p:spPr>
        <p:txBody>
          <a:bodyPr wrap="square">
            <a:spAutoFit/>
          </a:bodyPr>
          <a:lstStyle/>
          <a:p>
            <a:pPr algn="just"/>
            <a:endParaRPr lang="fr-FR" dirty="0" smtClean="0"/>
          </a:p>
        </p:txBody>
      </p:sp>
      <p:sp>
        <p:nvSpPr>
          <p:cNvPr id="12" name="Rectangle 11"/>
          <p:cNvSpPr/>
          <p:nvPr/>
        </p:nvSpPr>
        <p:spPr>
          <a:xfrm>
            <a:off x="1115616" y="1772816"/>
            <a:ext cx="5256584" cy="338554"/>
          </a:xfrm>
          <a:prstGeom prst="rect">
            <a:avLst/>
          </a:prstGeom>
        </p:spPr>
        <p:txBody>
          <a:bodyPr wrap="square">
            <a:spAutoFit/>
          </a:bodyPr>
          <a:lstStyle/>
          <a:p>
            <a:pPr algn="just">
              <a:buClr>
                <a:schemeClr val="accent2"/>
              </a:buClr>
            </a:pPr>
            <a:endParaRPr lang="fr-FR" sz="1600" dirty="0"/>
          </a:p>
        </p:txBody>
      </p:sp>
      <p:sp>
        <p:nvSpPr>
          <p:cNvPr id="15" name="Rectangle 14"/>
          <p:cNvSpPr/>
          <p:nvPr/>
        </p:nvSpPr>
        <p:spPr>
          <a:xfrm>
            <a:off x="755576" y="1412776"/>
            <a:ext cx="7776864" cy="784830"/>
          </a:xfrm>
          <a:prstGeom prst="rect">
            <a:avLst/>
          </a:prstGeom>
        </p:spPr>
        <p:txBody>
          <a:bodyPr wrap="square">
            <a:spAutoFit/>
          </a:bodyPr>
          <a:lstStyle/>
          <a:p>
            <a:pPr algn="just">
              <a:lnSpc>
                <a:spcPct val="90000"/>
              </a:lnSpc>
              <a:buClr>
                <a:schemeClr val="accent2"/>
              </a:buClr>
            </a:pPr>
            <a:r>
              <a:rPr lang="fr-FR" sz="1600" dirty="0" smtClean="0"/>
              <a:t>Si l’on utilise l’interaction </a:t>
            </a:r>
            <a:r>
              <a:rPr lang="fr-FR" sz="1600" dirty="0" smtClean="0">
                <a:solidFill>
                  <a:srgbClr val="9900CC"/>
                </a:solidFill>
              </a:rPr>
              <a:t>nucléaire (forte),</a:t>
            </a:r>
            <a:r>
              <a:rPr lang="fr-FR" sz="1600" dirty="0" smtClean="0"/>
              <a:t> la réponse dépend du type de réaction utilisée : </a:t>
            </a:r>
            <a:r>
              <a:rPr lang="fr-FR" sz="1600" dirty="0" smtClean="0">
                <a:solidFill>
                  <a:srgbClr val="9900CC"/>
                </a:solidFill>
              </a:rPr>
              <a:t>fusion ou fission</a:t>
            </a:r>
            <a:r>
              <a:rPr lang="fr-FR" sz="1600" dirty="0" smtClean="0"/>
              <a:t>.</a:t>
            </a:r>
          </a:p>
          <a:p>
            <a:pPr algn="just">
              <a:lnSpc>
                <a:spcPct val="90000"/>
              </a:lnSpc>
              <a:buClr>
                <a:schemeClr val="accent2"/>
              </a:buClr>
            </a:pPr>
            <a:endParaRPr lang="fr-FR" dirty="0"/>
          </a:p>
        </p:txBody>
      </p:sp>
      <p:pic>
        <p:nvPicPr>
          <p:cNvPr id="51202" name="Picture 2" descr="http://www.larousse.fr/encyclopedie/data/images/1003220-Fission_nucl%C3%A9aire.jpg"/>
          <p:cNvPicPr>
            <a:picLocks noChangeAspect="1" noChangeArrowheads="1"/>
          </p:cNvPicPr>
          <p:nvPr/>
        </p:nvPicPr>
        <p:blipFill>
          <a:blip r:embed="rId3" cstate="print"/>
          <a:srcRect/>
          <a:stretch>
            <a:fillRect/>
          </a:stretch>
        </p:blipFill>
        <p:spPr bwMode="auto">
          <a:xfrm>
            <a:off x="2555776" y="2132856"/>
            <a:ext cx="3914800" cy="1494150"/>
          </a:xfrm>
          <a:prstGeom prst="rect">
            <a:avLst/>
          </a:prstGeom>
          <a:noFill/>
        </p:spPr>
      </p:pic>
      <p:sp>
        <p:nvSpPr>
          <p:cNvPr id="16" name="Rectangle 15"/>
          <p:cNvSpPr/>
          <p:nvPr/>
        </p:nvSpPr>
        <p:spPr>
          <a:xfrm>
            <a:off x="827584" y="4077072"/>
            <a:ext cx="7488832" cy="1569660"/>
          </a:xfrm>
          <a:prstGeom prst="rect">
            <a:avLst/>
          </a:prstGeom>
        </p:spPr>
        <p:txBody>
          <a:bodyPr wrap="square">
            <a:spAutoFit/>
          </a:bodyPr>
          <a:lstStyle/>
          <a:p>
            <a:pPr algn="ctr"/>
            <a:r>
              <a:rPr lang="fr-FR" sz="1600" b="1" dirty="0" smtClean="0">
                <a:solidFill>
                  <a:srgbClr val="9900CC"/>
                </a:solidFill>
                <a:latin typeface="+mj-lt"/>
              </a:rPr>
              <a:t>Fission</a:t>
            </a:r>
            <a:endParaRPr lang="fr-FR" sz="1600" dirty="0" smtClean="0">
              <a:latin typeface="+mj-lt"/>
            </a:endParaRPr>
          </a:p>
          <a:p>
            <a:r>
              <a:rPr lang="fr-FR" sz="1600" dirty="0" smtClean="0">
                <a:latin typeface="+mj-lt"/>
              </a:rPr>
              <a:t>1 kWh de chaleur est dégagé par la fission de </a:t>
            </a:r>
            <a:r>
              <a:rPr lang="fr-FR" sz="1600" b="1" dirty="0" smtClean="0">
                <a:solidFill>
                  <a:srgbClr val="9900CC"/>
                </a:solidFill>
                <a:latin typeface="+mj-lt"/>
              </a:rPr>
              <a:t>10 mg</a:t>
            </a:r>
            <a:r>
              <a:rPr lang="fr-FR" sz="1600" dirty="0" smtClean="0">
                <a:latin typeface="+mj-lt"/>
              </a:rPr>
              <a:t> d’uranium naturel (0.7 % d’U</a:t>
            </a:r>
            <a:r>
              <a:rPr lang="fr-FR" sz="1600" baseline="-25000" dirty="0" smtClean="0">
                <a:latin typeface="+mj-lt"/>
              </a:rPr>
              <a:t>235</a:t>
            </a:r>
            <a:r>
              <a:rPr lang="fr-FR" sz="1600" dirty="0" smtClean="0">
                <a:latin typeface="+mj-lt"/>
              </a:rPr>
              <a:t>). </a:t>
            </a:r>
          </a:p>
          <a:p>
            <a:r>
              <a:rPr lang="fr-FR" sz="1600" dirty="0" smtClean="0">
                <a:latin typeface="+mj-lt"/>
              </a:rPr>
              <a:t>Ce chiffre peut être divisé par un facteur cent dans un surgénérateur en récupérant l’énergie de fission du plutonium produit par capture de neutrons par l’uranium 238.</a:t>
            </a:r>
            <a:endParaRPr lang="fr-FR" sz="1600"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2752"/>
            <a:ext cx="7776864" cy="908720"/>
          </a:xfrm>
        </p:spPr>
        <p:txBody>
          <a:bodyPr/>
          <a:lstStyle/>
          <a:p>
            <a:pPr algn="ctr"/>
            <a:r>
              <a:rPr lang="fr-FR" sz="1400" dirty="0" smtClean="0"/>
              <a:t>La réponse dépend de l’interaction fondamentale utilisée…</a:t>
            </a:r>
            <a:br>
              <a:rPr lang="fr-FR" sz="1400" dirty="0" smtClean="0"/>
            </a:br>
            <a:r>
              <a:rPr lang="fr-FR" sz="1400" dirty="0" smtClean="0"/>
              <a:t/>
            </a:r>
            <a:br>
              <a:rPr lang="fr-FR" sz="1400" dirty="0" smtClean="0"/>
            </a:br>
            <a:r>
              <a:rPr lang="fr-FR" sz="1400" dirty="0" smtClean="0"/>
              <a:t>Il n’y a donc pas une réponse, mais quatre.</a:t>
            </a:r>
            <a:endParaRPr lang="fr-FR" sz="1400" dirty="0"/>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28</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a:t>
            </a:r>
            <a:endParaRPr lang="fr-FR" dirty="0"/>
          </a:p>
        </p:txBody>
      </p:sp>
      <p:sp>
        <p:nvSpPr>
          <p:cNvPr id="2052" name="AutoShape 4"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8" name="AutoShape 10" descr="data:image/jpeg;base64,/9j/4AAQSkZJRgABAQAAAQABAAD/2wBDAAkGBwgHBgkIBwgKCgkLDRYPDQwMDRsUFRAWIB0iIiAdHx8kKDQsJCYxJx8fLT0tMTU3Ojo6Iys/RD84QzQ5Ojf/2wBDAQoKCg0MDRoPDxo3JR8lNzc3Nzc3Nzc3Nzc3Nzc3Nzc3Nzc3Nzc3Nzc3Nzc3Nzc3Nzc3Nzc3Nzc3Nzc3Nzc3Nzf/wAARCACyARwDASIAAhEBAxEB/8QAHAAAAQUBAQEAAAAAAAAAAAAAAwABAgQFBgcI/8QANhAAAQMDAwMDAwMCBgMBAQAAAQACEQMEIQUSMUFRYQYicROBkRQyoQexI0JSwdHhFRYzciT/xAAUAQEAAAAAAAAAAAAAAAAAAAAA/8QAFBEBAAAAAAAAAAAAAAAAAAAAAP/aAAwDAQACEQMRAD8A6dxBGScdkJztw7Z5Kd+D7T07oTs9ZQRdVJzAGY+UxeQ0fP4TQ4iY5ynIO4AHHZBImOsn5US4kgA+ZKkWEZ3RjhDJcI9oPcoJSDnM/KjIk+EnENEzAQnOHU88lBj+rNUdZ6e5tGPr1Ttaew6lef3VtUo7TWO5z4Jzn7rsNbu7a41OnRL5fT4PQHosXV7s0qxY9wr1icuIgfZBWo12UrMkNDH8+7qs/e57nVQ8CTnOVofo9tqatUlu4S0O5WdSob3wwkN6RkkoK8y525xPaCrN1bupMaxjv3AOJjA8KxTs6rthYw7nZwOiLUcf02x43QZc44koMWo3Y4yA6IkhMajSyGgD+6s3Ln1XZa1oHRoVEtgygY5TsyQpho5UgASQUDO48fKTWkEhSbQe4YCuW9lUOSwnwgqNpl5g8pn0Szlp+y3qFhGXM54cRhHqWlI0y2oATGCAgwKbn0w19MuaR1W/pGuU2tFO4mi/gVWGAfkf7rEuaDreWxjkEHoqgPcoPUvTGs/W1J9EVGvY4SHDv8LtWeAc9F4TpF+/T7xtxTgvb56L2H05rFDV7FtalIj9wPIPUINRwBHzhDLTJP4RniPxKGN3KB2jMjxyrNPoCInoUFkknsFYbMDogm0/mVJsdgoSOesp5xHmcIDCBHWUi47ScfhQ3dcxKeZwQPygdg9uQPyncc4A/KcEZwOYUS4A5/sgwHlucA+Qgw4HjHITgzzx8zlPLSZJjCCLWy0EkSmLfc/uT3UhA4nITiDA6RwgER1Mz8IZ5gjMdUY+3p15hCqEtdIOZ5QQeQTjgdVXqugHaMc8qtquoMsQx9UO2ucGz0CoaxqlC2ox9QFzhLAHc/8ASDB17TRS1I16byS+HNYMyVi3zarbgOuCA/nYMwtR12wv+vcV6tR23O1sLNZuu7gw0hpMmefkoLVJta/fQt6RJc45gQuttPTNvplqy8a9larkGlMkk9l0fo/0iaFiL8sDbh4lgcP8p7rbOn1mboFBj4ggDnthB5hqdnd0KDX3TPoDb/hhoB3f9rLfQqk/TuaTw5rSWheoVfTdW8rivdV6hDHz72j+OyPS0CjWrVT9Npc0Bjfb06lB4vVtarm7abD5mB/Covs3M/cOF7gz0dTdUfupO+nOBHTzlEregLKvIpU9k8nug8M/R1NpdGPJCJRs6jodtMdwvYH/ANORSIe5808Y5J/hEf6MpOqgfS/b+2TgBB5ba2VR3tNJ4+F02maYXBv1GAtHUmSu4p+n6VMFraYGMuISGm06bADEDoAg5C6swx+5ggHoFjXdAseQWx3Xb3Vk36e7aJJxlYOpUWNG1wgcDHRByt1QbUZsMcdFg3Nu6jUIjC6Wu0scSeCcHsFUvKIq0oIz0KDAB7Lsv6f61R06rWtq79v1i3aTwCuNrMNJ8dUmuc0gzkcIPoWmRVYHNcCCJEGZSdA4/C8+9B+rS809Kv8ABPto1SeT/pK9B3bh7YiYhAVhgf8APVHDgQJOIVamQQYwPKK184PKAnGW8+U3MA8pieNyQifI7oCSYSIiBPOUwwCZ4HVPuG0iRKBNfzOc9UznSZH8JgZMRwmOT/wgwAcbcKLoEunCT3luIOEMOG0ycTlAbGznASkAY3bkEEQJI9ohTkB0DIhBKpUMHvPCrVHcuaYHhPVcZHMdUB74kAjhBT1SzZqNo+lV6jnt5XAXum1bCuadSuKm3LXD/td/ckhhO6O2VwN/dOqanVd+4N9sRKANas54AcxziOsmPwul9AaQ/UtYtxVafoB4c5oEAxnK52jdtqXdNtcNFOZ2Hj7r2L+nttTbR+uyM545Qd41rWwGgARwEnW7KnLGkDPCTTAE8orOiAFS3bUpupEwHDMdEOxsm0GkQTJ5PKvgCZhOeUAxRbAPJHdTaxrTwJSlKZQSLWEZ/sq1wxu0kNBKLuhV67zJMwEGZdbS0hkAjJ6rOe6A4FX7l8cAGRHdUK9Xa04a2DHeUGdelgadhBDsSuW1f6b3k8NnJW5e3G8QZknELndQcXhwBJHIIHRBzV44h75jKrvecCcEKzeQ+cEEnr2WZcVNsjJ8oKeoN3Hf1VIcK3XfvBVTrhBq+nbOvdaxZMoD3Gs088QvcBBI2xxleZf010mu/UP/ACdSmRb0muDHHG5x7L0sScwPhARgPWICm05gdDyoYaSOFJp9snrjKA4MjME8KJ/cDyZ4CZjtpGM+ExdBgYnqgLJBMnEJFxDQT04Qd+SMbVIkwIOf7ICtJH3RA7GII8oDXbesiMSERpEZCDm3mYxP3Q3e4QpuB2xHXooEcyUEQcTHhScTGI56KLnN4k448JQW4AxxgoI1STyCJ6Koahk7ZGMqzVPeTnmVXc0kiAI5MoBuG4QYgnhef6rSqW+qXNNrGkF0zEwCvQDM84lYfqDS317WpXp5qMaOOYQcnb25q1w1plzTggc5XtXogOtLSmyo4kviATkLxSjUda18OIg58LvPSvqGq+/oW272Pdgz0QezMeCBnlHYRGFn0Hw0D7q0yoMILQOE/KG12FIZQKcCeU0+UziAEJ9QAcoHe+QqtZxcNv4ypuqNnCFUILJ/lBWuGl2eo84AWddUg5hPTpPRa4czbuKz76vTDHDkIOZvKTQ45weJ5Cyr+2ptYSTOO62ry4LTDOCcyOixNTrB9PcSG/wg5HUHNYXRmf4WFVqF26cErU1Ko0ucexWM8w7JygFVdBhBRK3MpqG01WB+W7hOUHsfo0u/9Zsi9jR7TAA5HdbW6AJPXsqmmhlDT7elS9rG0xDT8KyXHsgKTImCJOESQA3+MIVMEieY8qTjACAgMkET+Et0mBz1Cgxx2xxzCcOh0zCCTjgR90tzgAOyg92JEYT7s8feUBQR0zhGDce4mVVpOyZKOHz1QYdUdT15QHCQcDCNVM/I6lBcTBiBPYII+0ycCPHKW7kNHB/hRzwRwog5knHygVV4OCYVckmDOZ5HZG3bv3Y8joq+cnoUDGTMD+VKA9u15EERgKBdAAkdyrumabdahUe22A2tyXE8IPLtctHWmp1KYBA5ae4K0/RumXF/qTBQOwsyHuEgLb9a6DcW9ejVfTl07cZlWP6ZNJ1ipS3OBjLehQepaYazbZn6nb9QAAlnBWi04aZkT3VVjQwRBPyg373upinScGEnmEGoa7Kbdz3QPJQP/JUOjxH/AOlxWqMqW9J9c13vIEkOqESuA131NqdWgbeiaVIdTTJLvhB7bW1i2aM1mgzEEqtV1IE4cCJ6FfOdXUNQdDX3NbHEuKNbanq1KPpXVwRPG8kIPf337Gho3t7qdS9/wBJAEZXmHpjV9UvazKFVriTy5y7DVqde2sjUaxxgAyMygt19XZTqtBe0dcHgKtc6lRFI1KlUMnpK811PX3sdVbJ5wCOIXP3etXdwxrHVXQMAAoO91H1TZMe9rKs9eMLmb/1CKwcyl7WnqeSuZfUe/wDceVH7/wAoL/6vcXb8zOUIndkcKuBPEojJkjogatwBzK7n0p6Ns7ttvdXtxPt3uoAiT8rhqol7AOYW76VpXFfXbdtKsWVSdxfPQcoPWixtMBrAA0DAHZQ3ASAf4TPcQ4wTwobhMf2QW2uEQ0wT1TgyJdGAq7Y7RlEkzOUBWugyOyIBjc3B8oUxkqRIBwf+kCcDkB0eFEbmkS4kKYIPaVFxwTjHWUBGNE9T5RJjhBaRHyOETcOwQY5dII7/AIQ3HMn+ym4YJ4lQPWcg+UEXdueyC5sc9FNwMAtOP7KLxAiYzJ6oAudAHdRBMbozGJTP4yCJTsIAgxwgiRgDJzyt7Qv1tvSsn2jh9N9VxqtcP3AYWIYLsc911np2nvo6eQPaBUBM4kFB0F5p1rqtt9K8pAtOQOo+64S29P1dF9dsFuwi1qNLhtP+XyvQ69xb21t9S4rMpBokucYAVWrVtrynSvKW2oQIbUaehQO5oA5+FUuGvDSWcnqrbfPACfaHMgiZQeZ67Y6vrOqC0td7LVpipU4BPhZnrD07Z6DYUhqd3d1HVaLjQZZ0w2kKg6OJyfvyvYqVvTDDDACfCwPUlpRubN1C6pUKtEZ21xIag8C0jT6l/c/SbiGlxzGBzC0NOtK77h1OiZ2u2meOV1FxXtNLL6Wm0bWm94h/0aZe6O0lWNE0zU9QrgUqJo0nwXVHt9xQdL6O0R1vRpvuKZDj0I4K6jXqNOppVQO5a0wEW3pChQp0+rQAT3Kraqx9WzqjnGEHztrRc2/rMOYcQq1hauurunT2uhzgCQDgStX1Pai21eqACATgFQsKtegd1vWfS7bSUGh6u0GppLW0LewpVLeo4Vqd7T3OeQWj2GDAz46rIttGrutH3Vw0UaIwDUwXfA5K2Ward29F7TV3budlRzSfkLGuale6eHVHud8kn+6Cjs2uMZEwERohH/TuHEkDlNUp7BPVBBwA2u5V3Qbo2Ou2VecfUDXHwcLPrOIYE9rUBq0yZlrwR+UHtTiJJwSFETOfshMcXNESCQDKk4ExHZAenA57SQjBwn4VZhMDoUQPjrA6oDg4zwna+ZIEd0IHA9shTaYAPTygmTn7ZTuEOiD57KO4EfaYCYkRGPKCcgHI5GPCIHGMO/hVgT3/AO1IGB/wgzDVmccHOE8SfkqDRB6QfKk0yZ/CBPAa0A4CDVdOJ6KTzubmfhAcTsxHY4QDeZAM4lO0k9+PyoTtbiQna4jBiCUEpiT0456rqfRk1KDqbj/86gcJ84XKOJ4j2rd9H3bad6+lP724zyUEvVlzUvrh9nTbuBO2At7QNJdpOhtty4lwBdBPCjdWTv17Lu2pipJ9zeoWyKgcCHHpEIKAqYarNJ0iCsveWPLM+0q7RrHuCI7oNJmG5VW8osuGFjwCPKm2qXeAR1U2y5wOO6DHo6FaMq7m2tIE8u2jK2KNsyhTADQIHQKXGTASe7B/3KCm8gvxKi9wDHggGRkKFR0nH7RwmFN9SmXlwDZhB4z/AFFtW09SFVhaWuJ45BXNWLhuguIXff1MtW/TFQFocD06rzqidrpBwg3KVKm94LnRPXlWv0dItDnOaY4ACzKVwMHgp6t3UYPa6R8ID3TadMnb24WPcu3Eu5CPVrknLjMdlSqOzCCFaCyOsp7SmRWZ/qLgAEhDnAEZ7rZ9MWP6zW6Ze2adM/Ucfjj+UHpLDFNmCHbQnJ2mPtMITnckY6AFSDnE4MoLFMQJJz5TgkgzOOkIe8wAOUt52nHPdAYP2wZPHCKyXc8DKpg7Byc8KbHmZ+3KC1uAMAmfhPMzxxCEJOYj5KUmeeOyAjMT0IxhGZMYKr05JEGO4RRxgwgyAcSYGU4dkgjrCYROBjuFCZy7ieqCRcIIjaR36IFQtmDPgjCdzsz44UKkEA8lAMmCRH8Kbe8AlDDwSBP5ClugGD9kE3tAp/JygWlxUtLttemcsdMKTiYIz8xwg1DAGDPhB6fo97Rv7dlxSOHD3CctKJXFwQ4NDQSf3DsvMrDUrjTqv1LV5bn3N6Fa3/ud1t91ITEYcg6W8a6lXbLp3DJCJQqhrGgHnwuZ0bV7rU7mqLlzQGgbGt6Bb9KWOkkZ5nog16bu3KO1xEHr3BVGnUAEdYx5VgOhoKA7qkAxnyq1So5xIycYCfdHHKZz6dJpc4gEjklBj6xrNnpFsa19cMpNnh3J8BZen+sNO1GwrVrOo930zlpYQVR9aaZo+q1WVq7/AP8Appjdt+oYjyFzNfV7HT9PcbW3H02jaKYwHfZBjetPUR1Oo2mwgU2Ez+Vy9KrnGUOsS9xJEAmYUGujhBqUapB5RKri/wCAqNCqOHGI6q6HAtxyEAHk/ZCInyZ5RqhCEDCC/p+jajfuaba2cabsCo7DfyvRtG0ejpFkaY2vquEvqcbj2+FD0v8A4fp+yZiNhccdyVoVHe3vPVAIOIyOeidszJgdELcJEZHCnOMx1xCAmSZxHRIkgk8iIUGmPiEhI8+EBGkkDBhTpjB4/CDPJnEDlGpu/wAuJAQWQYb4KRhsxgEqBftI58JSXN3Hnugmw5JbEnjCMBjIkjwggAcZPVE3x0/lBiOfPcfdRNST48IRfOeFIPgGeAMoJEx1JjAQ3EhuUp9sCY6KJMcmQgiSDwTt/sVIGRIz/shU3AmDgSpB0AAcE8oJEQC7qUFx3dSjPO1kzyq7nR5+EEH4jMzmJQHkhvARKjoPM9MIZyPa74QaOgXP09QY0mGuELuqLg9kzIheZU3OpVGvaYLTMyu+0y7bUt2PDh7hMHlBrU3nEkQrIrQ3iY4KpU3A5KKXEN5MeUD3FwLemXOeZnk9FzRq3mrXjmirFBgMHmZVn1E6sbGoym0uJHLTlc3omk+qnUX1G3FC2ovdw5u57UG1V9MtJa99YGpEvJdBJ+/2XCepPSOq06gdbvZcUnmdjag3D7Lq3eldZfVLzqjKgIk7gZJ6dVgapofqOiXfSotdt5+nWygwNW9K1NL01l1eXtClWeAf0zj7474XN7GgxuC6e79IeoKtR1a9phhid1SpOFh19PdRc5r6gLgYICCp+3HKs2zzG0qFK3H1BOQrH0gyMgoGefdnhMwFzg0DJMBM85K1/SVg6+1amS2aND/Ef2xwEHodnR/TWdCgOKdNrf4Sq1BGYGcSp1XSfBKrVScEYHZA0+7E/ZTc4YByOoQRgz26qYdmZx1QGbIGTPjskDmMdkIuEmenAUhlxnjnlAaYGI+EVjskiZhBaTJEx8qbX5mcoCtJLun+6JTBJ8FDY4F2JRKbiBIx0wgKACJEJ3NJ7jCiCHH47og3dgg5px7fhImTP8KIB/aeymwEEEcTmUDsaYIMQVB4iI64Rcg9undIsMTOBwgq5Dpgmf4U3GBxzwUR9PIJCb6fGM9fKCLiYnoq73SCRx3AR3AzjE9UN9OZESUFYwQPzyouGDt/BRSwATB3TCi5uZAkIANEAkmD2ldZodN1bSW1GZfSJBA/zBcxWLLei6q/2taM4XQf05vHXlhXq4A+uQB4hBtWd61wkHK0W1JAnr1VG/sXAm4tCA+Zc3gH4VejdbxhxECHA4QafsJh+YzwrJrBrZaIHws+kd4wSOyKWkmSSCPCAd7fuoU97ckflcVfet7qlXrNbYOqEn2u4hd2yz/UkB/HEKbfT+mUiXPtqbjMyRKDyLUPVetX+9opNpt27ODK5qq24fUJqklx5lesepbOzpVXGnQY2SP2gZ8rgr8NdVxDeeEGKGkKL6hEI9xiSFRqOJJlBOm19aqGMBc5xhoHUr0305prdI076b4Neod1Qjoe32XCelX06WtUH1SABME9+i9GJlnWZ79UEqrtxABz4QXkCJz2TOcY4kzyk6HSYKBj7uRz2ykAQ3PXoogO6iFNuCSXceUEshpIOU4dmAcdlAEGAZKYQ0yJHlBYa4ES6MdU4eTPHZV5JcBOPKKwyOsH+EFhpIj4R2uP0z48qu0QMQI5U2uc4QMd/KCw18SCOiIHAf8AaAyZGDnCKTGBGO6DnwfdKmI6g/ZRE56Jbg3HcICyDMH4KcbgJ5+6AXnxnspNqCMFAXyeFBziOBI6DhIPknvP8KTjIHMTygG4AkOggFBef7fhEccEyhF3lA0ZEZJUQOZAjqk4AH28Huq2oXtOzt3Oe4fUAw0dUGR6puCKTbdroBy5eiegdJOmenbGo5xL7pn13jtu4H4XkF1Uq3Rc95Je44X0RTthb6VY0wIFKgxn4aEEHMEZGFg6tZupVTXogicuhdCHdxz1Qq1Jr2kHIPCDAs9RpuIbUlruMrSoXTHHAmcgzysjUdKdtLqTcg/Cw6t9c2RDatNxaDyg9Ho1mBonlUdQ1EMYQSBHVcMfVlOj7SSBJzPCydS9Utqsc1ji7zPJQbOuXzazHVOdswZXCahcgVHFrvlPd60aoI2jHlY1as6oTJn5QTq1i50hCJJ5UM9VIoLFo0vrBjZ3OBAjvE/7Lu/Tmrs1CwYx9QfqKY2vb38rkfTVE3Gol3Smwn7wsy2uq1lcCrbvcx7TyCg9WLnJy6faMGJmFzWjeqKN05tK+Ao1CID5hp+ey6SNw9pBkfZBKXSCePlMSIgxhMR7OfsE2NswYPlApzjMJzwJ5B/CjkScn4SnPVAZmTGOymBG2MjhDDsiMeVNrsiCJ7wgNu85nqjMiZx+EDgk4lGYSduYP+yA7B7fI7lGaGkA4QmkGRIRGzH7gg5z/lOf3OSSQDp9FL/K75SSQR/0Iv8AyEkkEBmoZ7qt1/KSSCZwHEY9y4rUXudev3OJ+T5SSQDt/wD6Uv8A9j+4X0rdYtMdgkkgz3Dj7pUf8vykkgDfj2n5WBqbGGllrT9kkkHD+oaVMOMU2D3/AOkeFyN40NJgAfASSQUSkOqSSBKSSSDpvRLR9O7MCY5+y5ap/wDR3ykkgh2PXK9J9MOc/RLcvcXQOplJJBsVsNpxj2of+VJJBF2G/ZLoEkkEzwnk7W5KSSArD7grVLn7pJIDM/2U5J6pJIP/2Q=="/>
          <p:cNvSpPr>
            <a:spLocks noChangeAspect="1" noChangeArrowheads="1"/>
          </p:cNvSpPr>
          <p:nvPr/>
        </p:nvSpPr>
        <p:spPr bwMode="auto">
          <a:xfrm>
            <a:off x="0"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755576" y="1268760"/>
            <a:ext cx="5400600" cy="369332"/>
          </a:xfrm>
          <a:prstGeom prst="rect">
            <a:avLst/>
          </a:prstGeom>
        </p:spPr>
        <p:txBody>
          <a:bodyPr wrap="square">
            <a:spAutoFit/>
          </a:bodyPr>
          <a:lstStyle/>
          <a:p>
            <a:pPr algn="just"/>
            <a:endParaRPr lang="fr-FR" dirty="0" smtClean="0"/>
          </a:p>
        </p:txBody>
      </p:sp>
      <p:sp>
        <p:nvSpPr>
          <p:cNvPr id="12" name="Rectangle 11"/>
          <p:cNvSpPr/>
          <p:nvPr/>
        </p:nvSpPr>
        <p:spPr>
          <a:xfrm>
            <a:off x="1115616" y="1772816"/>
            <a:ext cx="5256584" cy="338554"/>
          </a:xfrm>
          <a:prstGeom prst="rect">
            <a:avLst/>
          </a:prstGeom>
        </p:spPr>
        <p:txBody>
          <a:bodyPr wrap="square">
            <a:spAutoFit/>
          </a:bodyPr>
          <a:lstStyle/>
          <a:p>
            <a:pPr algn="just">
              <a:buClr>
                <a:schemeClr val="accent2"/>
              </a:buClr>
            </a:pPr>
            <a:endParaRPr lang="fr-FR" sz="1600" dirty="0"/>
          </a:p>
        </p:txBody>
      </p:sp>
      <p:sp>
        <p:nvSpPr>
          <p:cNvPr id="15" name="Rectangle 14"/>
          <p:cNvSpPr/>
          <p:nvPr/>
        </p:nvSpPr>
        <p:spPr>
          <a:xfrm>
            <a:off x="539552" y="1762390"/>
            <a:ext cx="7560840" cy="3761030"/>
          </a:xfrm>
          <a:prstGeom prst="rect">
            <a:avLst/>
          </a:prstGeom>
        </p:spPr>
        <p:txBody>
          <a:bodyPr wrap="square">
            <a:spAutoFit/>
          </a:bodyPr>
          <a:lstStyle/>
          <a:p>
            <a:pPr algn="ctr"/>
            <a:r>
              <a:rPr lang="fr-FR" sz="1600" b="1" dirty="0" smtClean="0">
                <a:solidFill>
                  <a:srgbClr val="9900CC"/>
                </a:solidFill>
                <a:latin typeface="+mj-lt"/>
              </a:rPr>
              <a:t>Fusion D-T </a:t>
            </a:r>
          </a:p>
          <a:p>
            <a:pPr algn="just"/>
            <a:endParaRPr lang="fr-FR" sz="1600" dirty="0" smtClean="0">
              <a:latin typeface="+mj-lt"/>
            </a:endParaRPr>
          </a:p>
          <a:p>
            <a:pPr algn="just"/>
            <a:endParaRPr lang="fr-FR" sz="1600" dirty="0" smtClean="0">
              <a:latin typeface="+mj-lt"/>
            </a:endParaRPr>
          </a:p>
          <a:p>
            <a:pPr algn="just"/>
            <a:endParaRPr lang="fr-FR" sz="1600" dirty="0" smtClean="0">
              <a:latin typeface="+mj-lt"/>
            </a:endParaRPr>
          </a:p>
          <a:p>
            <a:pPr algn="just"/>
            <a:endParaRPr lang="fr-FR" sz="1600" dirty="0" smtClean="0">
              <a:latin typeface="+mj-lt"/>
            </a:endParaRPr>
          </a:p>
          <a:p>
            <a:pPr algn="just"/>
            <a:endParaRPr lang="fr-FR" sz="1600" dirty="0" smtClean="0">
              <a:latin typeface="+mj-lt"/>
            </a:endParaRPr>
          </a:p>
          <a:p>
            <a:pPr algn="just"/>
            <a:endParaRPr lang="fr-FR" sz="1600" dirty="0" smtClean="0">
              <a:latin typeface="+mj-lt"/>
            </a:endParaRPr>
          </a:p>
          <a:p>
            <a:pPr algn="just"/>
            <a:endParaRPr lang="fr-FR" sz="1600" dirty="0" smtClean="0">
              <a:latin typeface="+mj-lt"/>
            </a:endParaRPr>
          </a:p>
          <a:p>
            <a:pPr algn="just"/>
            <a:endParaRPr lang="fr-FR" sz="1600" dirty="0" smtClean="0">
              <a:latin typeface="+mj-lt"/>
            </a:endParaRPr>
          </a:p>
          <a:p>
            <a:pPr algn="just"/>
            <a:r>
              <a:rPr lang="fr-FR" sz="1600" dirty="0" smtClean="0">
                <a:latin typeface="+mj-lt"/>
              </a:rPr>
              <a:t>La fusion D-T est régie par l’interaction nucléaire forte et non pas par l’interaction nucléaire faible qui régit la fusion H-H dans le Soleil.</a:t>
            </a:r>
          </a:p>
          <a:p>
            <a:pPr algn="just"/>
            <a:r>
              <a:rPr lang="fr-FR" sz="1600" dirty="0" smtClean="0">
                <a:latin typeface="+mj-lt"/>
              </a:rPr>
              <a:t>Dans ce cas, un </a:t>
            </a:r>
            <a:r>
              <a:rPr lang="fr-FR" sz="1600" dirty="0" smtClean="0">
                <a:solidFill>
                  <a:srgbClr val="9900CC"/>
                </a:solidFill>
                <a:latin typeface="Symbol" pitchFamily="18" charset="2"/>
              </a:rPr>
              <a:t>m</a:t>
            </a:r>
            <a:r>
              <a:rPr lang="fr-FR" sz="1600" dirty="0" smtClean="0">
                <a:solidFill>
                  <a:srgbClr val="9900CC"/>
                </a:solidFill>
                <a:latin typeface="+mj-lt"/>
              </a:rPr>
              <a:t>g</a:t>
            </a:r>
            <a:r>
              <a:rPr lang="fr-FR" sz="1600" dirty="0" smtClean="0">
                <a:latin typeface="+mj-lt"/>
              </a:rPr>
              <a:t> de combustible suffit pour produire 1 kWh. </a:t>
            </a:r>
          </a:p>
          <a:p>
            <a:pPr algn="just">
              <a:lnSpc>
                <a:spcPct val="90000"/>
              </a:lnSpc>
              <a:spcBef>
                <a:spcPct val="20000"/>
              </a:spcBef>
            </a:pPr>
            <a:r>
              <a:rPr lang="fr-FR" sz="1600" dirty="0" smtClean="0">
                <a:latin typeface="+mj-lt"/>
              </a:rPr>
              <a:t>Pour produire 80 GJ (consommation annuelle d’un européen) avec un rendement de 30 %, il lui suffit de 1,1 g de lithium et de 320 mg de deutérium (présents dans 10 litres d’eau de mer).</a:t>
            </a:r>
            <a:endParaRPr lang="fr-FR" sz="1600" dirty="0">
              <a:latin typeface="+mj-lt"/>
            </a:endParaRPr>
          </a:p>
        </p:txBody>
      </p:sp>
      <p:pic>
        <p:nvPicPr>
          <p:cNvPr id="49154" name="Picture 2" descr="http://www.irsn.fr/FR/base_de_connaissances/Installations_nucleaires/recherche/iter/PublishingImages/principe-fusion.jpg"/>
          <p:cNvPicPr>
            <a:picLocks noChangeAspect="1" noChangeArrowheads="1"/>
          </p:cNvPicPr>
          <p:nvPr/>
        </p:nvPicPr>
        <p:blipFill>
          <a:blip r:embed="rId3" cstate="print"/>
          <a:srcRect/>
          <a:stretch>
            <a:fillRect/>
          </a:stretch>
        </p:blipFill>
        <p:spPr bwMode="auto">
          <a:xfrm>
            <a:off x="2411760" y="2204864"/>
            <a:ext cx="3810000" cy="15144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2752"/>
            <a:ext cx="7776864" cy="908720"/>
          </a:xfrm>
        </p:spPr>
        <p:txBody>
          <a:bodyPr/>
          <a:lstStyle/>
          <a:p>
            <a:pPr algn="ctr"/>
            <a:r>
              <a:rPr lang="fr-FR" sz="1400" dirty="0" smtClean="0"/>
              <a:t>LE  SOLEIL, UN RÉACTUER NUCLÉAIRE  MISÉRABLE. </a:t>
            </a:r>
            <a:br>
              <a:rPr lang="fr-FR" sz="1400" dirty="0" smtClean="0"/>
            </a:br>
            <a:r>
              <a:rPr lang="fr-FR" sz="1400" dirty="0" smtClean="0"/>
              <a:t>CE N’EST  PAS SUR LUI QU’il FAUT COPIER…</a:t>
            </a:r>
            <a:endParaRPr lang="fr-FR" sz="1400" dirty="0"/>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29</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a:t>
            </a:r>
            <a:endParaRPr lang="fr-FR" dirty="0"/>
          </a:p>
        </p:txBody>
      </p:sp>
      <p:sp>
        <p:nvSpPr>
          <p:cNvPr id="2052" name="AutoShape 4"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8" name="AutoShape 10" descr="data:image/jpeg;base64,/9j/4AAQSkZJRgABAQAAAQABAAD/2wBDAAkGBwgHBgkIBwgKCgkLDRYPDQwMDRsUFRAWIB0iIiAdHx8kKDQsJCYxJx8fLT0tMTU3Ojo6Iys/RD84QzQ5Ojf/2wBDAQoKCg0MDRoPDxo3JR8lNzc3Nzc3Nzc3Nzc3Nzc3Nzc3Nzc3Nzc3Nzc3Nzc3Nzc3Nzc3Nzc3Nzc3Nzc3Nzc3Nzf/wAARCACyARwDASIAAhEBAxEB/8QAHAAAAQUBAQEAAAAAAAAAAAAAAwABAgQFBgcI/8QANhAAAQMDAwMDAwMCBgMBAQAAAQACEQMEIQUSMUFRYQYicROBkRQyoQexI0JSwdHhFRYzciT/xAAUAQEAAAAAAAAAAAAAAAAAAAAA/8QAFBEBAAAAAAAAAAAAAAAAAAAAAP/aAAwDAQACEQMRAD8A6dxBGScdkJztw7Z5Kd+D7T07oTs9ZQRdVJzAGY+UxeQ0fP4TQ4iY5ynIO4AHHZBImOsn5US4kgA+ZKkWEZ3RjhDJcI9oPcoJSDnM/KjIk+EnENEzAQnOHU88lBj+rNUdZ6e5tGPr1Ttaew6lef3VtUo7TWO5z4Jzn7rsNbu7a41OnRL5fT4PQHosXV7s0qxY9wr1icuIgfZBWo12UrMkNDH8+7qs/e57nVQ8CTnOVofo9tqatUlu4S0O5WdSob3wwkN6RkkoK8y525xPaCrN1bupMaxjv3AOJjA8KxTs6rthYw7nZwOiLUcf02x43QZc44koMWo3Y4yA6IkhMajSyGgD+6s3Ln1XZa1oHRoVEtgygY5TsyQpho5UgASQUDO48fKTWkEhSbQe4YCuW9lUOSwnwgqNpl5g8pn0Szlp+y3qFhGXM54cRhHqWlI0y2oATGCAgwKbn0w19MuaR1W/pGuU2tFO4mi/gVWGAfkf7rEuaDreWxjkEHoqgPcoPUvTGs/W1J9EVGvY4SHDv8LtWeAc9F4TpF+/T7xtxTgvb56L2H05rFDV7FtalIj9wPIPUINRwBHzhDLTJP4RniPxKGN3KB2jMjxyrNPoCInoUFkknsFYbMDogm0/mVJsdgoSOesp5xHmcIDCBHWUi47ScfhQ3dcxKeZwQPygdg9uQPyncc4A/KcEZwOYUS4A5/sgwHlucA+Qgw4HjHITgzzx8zlPLSZJjCCLWy0EkSmLfc/uT3UhA4nITiDA6RwgER1Mz8IZ5gjMdUY+3p15hCqEtdIOZ5QQeQTjgdVXqugHaMc8qtquoMsQx9UO2ucGz0CoaxqlC2ox9QFzhLAHc/8ASDB17TRS1I16byS+HNYMyVi3zarbgOuCA/nYMwtR12wv+vcV6tR23O1sLNZuu7gw0hpMmefkoLVJta/fQt6RJc45gQuttPTNvplqy8a9larkGlMkk9l0fo/0iaFiL8sDbh4lgcP8p7rbOn1mboFBj4ggDnthB5hqdnd0KDX3TPoDb/hhoB3f9rLfQqk/TuaTw5rSWheoVfTdW8rivdV6hDHz72j+OyPS0CjWrVT9Npc0Bjfb06lB4vVtarm7abD5mB/Covs3M/cOF7gz0dTdUfupO+nOBHTzlEregLKvIpU9k8nug8M/R1NpdGPJCJRs6jodtMdwvYH/ANORSIe5808Y5J/hEf6MpOqgfS/b+2TgBB5ba2VR3tNJ4+F02maYXBv1GAtHUmSu4p+n6VMFraYGMuISGm06bADEDoAg5C6swx+5ggHoFjXdAseQWx3Xb3Vk36e7aJJxlYOpUWNG1wgcDHRByt1QbUZsMcdFg3Nu6jUIjC6Wu0scSeCcHsFUvKIq0oIz0KDAB7Lsv6f61R06rWtq79v1i3aTwCuNrMNJ8dUmuc0gzkcIPoWmRVYHNcCCJEGZSdA4/C8+9B+rS809Kv8ABPto1SeT/pK9B3bh7YiYhAVhgf8APVHDgQJOIVamQQYwPKK184PKAnGW8+U3MA8pieNyQifI7oCSYSIiBPOUwwCZ4HVPuG0iRKBNfzOc9UznSZH8JgZMRwmOT/wgwAcbcKLoEunCT3luIOEMOG0ycTlAbGznASkAY3bkEEQJI9ohTkB0DIhBKpUMHvPCrVHcuaYHhPVcZHMdUB74kAjhBT1SzZqNo+lV6jnt5XAXum1bCuadSuKm3LXD/td/ckhhO6O2VwN/dOqanVd+4N9sRKANas54AcxziOsmPwul9AaQ/UtYtxVafoB4c5oEAxnK52jdtqXdNtcNFOZ2Hj7r2L+nttTbR+uyM545Qd41rWwGgARwEnW7KnLGkDPCTTAE8orOiAFS3bUpupEwHDMdEOxsm0GkQTJ5PKvgCZhOeUAxRbAPJHdTaxrTwJSlKZQSLWEZ/sq1wxu0kNBKLuhV67zJMwEGZdbS0hkAjJ6rOe6A4FX7l8cAGRHdUK9Xa04a2DHeUGdelgadhBDsSuW1f6b3k8NnJW5e3G8QZknELndQcXhwBJHIIHRBzV44h75jKrvecCcEKzeQ+cEEnr2WZcVNsjJ8oKeoN3Hf1VIcK3XfvBVTrhBq+nbOvdaxZMoD3Gs088QvcBBI2xxleZf010mu/UP/ACdSmRb0muDHHG5x7L0sScwPhARgPWICm05gdDyoYaSOFJp9snrjKA4MjME8KJ/cDyZ4CZjtpGM+ExdBgYnqgLJBMnEJFxDQT04Qd+SMbVIkwIOf7ICtJH3RA7GII8oDXbesiMSERpEZCDm3mYxP3Q3e4QpuB2xHXooEcyUEQcTHhScTGI56KLnN4k448JQW4AxxgoI1STyCJ6Koahk7ZGMqzVPeTnmVXc0kiAI5MoBuG4QYgnhef6rSqW+qXNNrGkF0zEwCvQDM84lYfqDS317WpXp5qMaOOYQcnb25q1w1plzTggc5XtXogOtLSmyo4kviATkLxSjUda18OIg58LvPSvqGq+/oW272Pdgz0QezMeCBnlHYRGFn0Hw0D7q0yoMILQOE/KG12FIZQKcCeU0+UziAEJ9QAcoHe+QqtZxcNv4ypuqNnCFUILJ/lBWuGl2eo84AWddUg5hPTpPRa4czbuKz76vTDHDkIOZvKTQ45weJ5Cyr+2ptYSTOO62ry4LTDOCcyOixNTrB9PcSG/wg5HUHNYXRmf4WFVqF26cErU1Ko0ucexWM8w7JygFVdBhBRK3MpqG01WB+W7hOUHsfo0u/9Zsi9jR7TAA5HdbW6AJPXsqmmhlDT7elS9rG0xDT8KyXHsgKTImCJOESQA3+MIVMEieY8qTjACAgMkET+Et0mBz1Cgxx2xxzCcOh0zCCTjgR90tzgAOyg92JEYT7s8feUBQR0zhGDce4mVVpOyZKOHz1QYdUdT15QHCQcDCNVM/I6lBcTBiBPYII+0ycCPHKW7kNHB/hRzwRwog5knHygVV4OCYVckmDOZ5HZG3bv3Y8joq+cnoUDGTMD+VKA9u15EERgKBdAAkdyrumabdahUe22A2tyXE8IPLtctHWmp1KYBA5ae4K0/RumXF/qTBQOwsyHuEgLb9a6DcW9ejVfTl07cZlWP6ZNJ1ipS3OBjLehQepaYazbZn6nb9QAAlnBWi04aZkT3VVjQwRBPyg373upinScGEnmEGoa7Kbdz3QPJQP/JUOjxH/AOlxWqMqW9J9c13vIEkOqESuA131NqdWgbeiaVIdTTJLvhB7bW1i2aM1mgzEEqtV1IE4cCJ6FfOdXUNQdDX3NbHEuKNbanq1KPpXVwRPG8kIPf337Gho3t7qdS9/wBJAEZXmHpjV9UvazKFVriTy5y7DVqde2sjUaxxgAyMygt19XZTqtBe0dcHgKtc6lRFI1KlUMnpK811PX3sdVbJ5wCOIXP3etXdwxrHVXQMAAoO91H1TZMe9rKs9eMLmb/1CKwcyl7WnqeSuZfUe/wDceVH7/wAoL/6vcXb8zOUIndkcKuBPEojJkjogatwBzK7n0p6Ns7ttvdXtxPt3uoAiT8rhqol7AOYW76VpXFfXbdtKsWVSdxfPQcoPWixtMBrAA0DAHZQ3ASAf4TPcQ4wTwobhMf2QW2uEQ0wT1TgyJdGAq7Y7RlEkzOUBWugyOyIBjc3B8oUxkqRIBwf+kCcDkB0eFEbmkS4kKYIPaVFxwTjHWUBGNE9T5RJjhBaRHyOETcOwQY5dII7/AIQ3HMn+ym4YJ4lQPWcg+UEXdueyC5sc9FNwMAtOP7KLxAiYzJ6oAudAHdRBMbozGJTP4yCJTsIAgxwgiRgDJzyt7Qv1tvSsn2jh9N9VxqtcP3AYWIYLsc911np2nvo6eQPaBUBM4kFB0F5p1rqtt9K8pAtOQOo+64S29P1dF9dsFuwi1qNLhtP+XyvQ69xb21t9S4rMpBokucYAVWrVtrynSvKW2oQIbUaehQO5oA5+FUuGvDSWcnqrbfPACfaHMgiZQeZ67Y6vrOqC0td7LVpipU4BPhZnrD07Z6DYUhqd3d1HVaLjQZZ0w2kKg6OJyfvyvYqVvTDDDACfCwPUlpRubN1C6pUKtEZ21xIag8C0jT6l/c/SbiGlxzGBzC0NOtK77h1OiZ2u2meOV1FxXtNLL6Wm0bWm94h/0aZe6O0lWNE0zU9QrgUqJo0nwXVHt9xQdL6O0R1vRpvuKZDj0I4K6jXqNOppVQO5a0wEW3pChQp0+rQAT3Kraqx9WzqjnGEHztrRc2/rMOYcQq1hauurunT2uhzgCQDgStX1Pai21eqACATgFQsKtegd1vWfS7bSUGh6u0GppLW0LewpVLeo4Vqd7T3OeQWj2GDAz46rIttGrutH3Vw0UaIwDUwXfA5K2Ward29F7TV3budlRzSfkLGuale6eHVHud8kn+6Cjs2uMZEwERohH/TuHEkDlNUp7BPVBBwA2u5V3Qbo2Ou2VecfUDXHwcLPrOIYE9rUBq0yZlrwR+UHtTiJJwSFETOfshMcXNESCQDKk4ExHZAenA57SQjBwn4VZhMDoUQPjrA6oDg4zwna+ZIEd0IHA9shTaYAPTygmTn7ZTuEOiD57KO4EfaYCYkRGPKCcgHI5GPCIHGMO/hVgT3/AO1IGB/wgzDVmccHOE8SfkqDRB6QfKk0yZ/CBPAa0A4CDVdOJ6KTzubmfhAcTsxHY4QDeZAM4lO0k9+PyoTtbiQna4jBiCUEpiT0456rqfRk1KDqbj/86gcJ84XKOJ4j2rd9H3bad6+lP724zyUEvVlzUvrh9nTbuBO2At7QNJdpOhtty4lwBdBPCjdWTv17Lu2pipJ9zeoWyKgcCHHpEIKAqYarNJ0iCsveWPLM+0q7RrHuCI7oNJmG5VW8osuGFjwCPKm2qXeAR1U2y5wOO6DHo6FaMq7m2tIE8u2jK2KNsyhTADQIHQKXGTASe7B/3KCm8gvxKi9wDHggGRkKFR0nH7RwmFN9SmXlwDZhB4z/AFFtW09SFVhaWuJ45BXNWLhuguIXff1MtW/TFQFocD06rzqidrpBwg3KVKm94LnRPXlWv0dItDnOaY4ACzKVwMHgp6t3UYPa6R8ID3TadMnb24WPcu3Eu5CPVrknLjMdlSqOzCCFaCyOsp7SmRWZ/qLgAEhDnAEZ7rZ9MWP6zW6Ze2adM/Ucfjj+UHpLDFNmCHbQnJ2mPtMITnckY6AFSDnE4MoLFMQJJz5TgkgzOOkIe8wAOUt52nHPdAYP2wZPHCKyXc8DKpg7Byc8KbHmZ+3KC1uAMAmfhPMzxxCEJOYj5KUmeeOyAjMT0IxhGZMYKr05JEGO4RRxgwgyAcSYGU4dkgjrCYROBjuFCZy7ieqCRcIIjaR36IFQtmDPgjCdzsz44UKkEA8lAMmCRH8Kbe8AlDDwSBP5ClugGD9kE3tAp/JygWlxUtLttemcsdMKTiYIz8xwg1DAGDPhB6fo97Rv7dlxSOHD3CctKJXFwQ4NDQSf3DsvMrDUrjTqv1LV5bn3N6Fa3/ud1t91ITEYcg6W8a6lXbLp3DJCJQqhrGgHnwuZ0bV7rU7mqLlzQGgbGt6Bb9KWOkkZ5nog16bu3KO1xEHr3BVGnUAEdYx5VgOhoKA7qkAxnyq1So5xIycYCfdHHKZz6dJpc4gEjklBj6xrNnpFsa19cMpNnh3J8BZen+sNO1GwrVrOo930zlpYQVR9aaZo+q1WVq7/AP8Appjdt+oYjyFzNfV7HT9PcbW3H02jaKYwHfZBjetPUR1Oo2mwgU2Ez+Vy9KrnGUOsS9xJEAmYUGujhBqUapB5RKri/wCAqNCqOHGI6q6HAtxyEAHk/ZCInyZ5RqhCEDCC/p+jajfuaba2cabsCo7DfyvRtG0ejpFkaY2vquEvqcbj2+FD0v8A4fp+yZiNhccdyVoVHe3vPVAIOIyOeidszJgdELcJEZHCnOMx1xCAmSZxHRIkgk8iIUGmPiEhI8+EBGkkDBhTpjB4/CDPJnEDlGpu/wAuJAQWQYb4KRhsxgEqBftI58JSXN3Hnugmw5JbEnjCMBjIkjwggAcZPVE3x0/lBiOfPcfdRNST48IRfOeFIPgGeAMoJEx1JjAQ3EhuUp9sCY6KJMcmQgiSDwTt/sVIGRIz/shU3AmDgSpB0AAcE8oJEQC7qUFx3dSjPO1kzyq7nR5+EEH4jMzmJQHkhvARKjoPM9MIZyPa74QaOgXP09QY0mGuELuqLg9kzIheZU3OpVGvaYLTMyu+0y7bUt2PDh7hMHlBrU3nEkQrIrQ3iY4KpU3A5KKXEN5MeUD3FwLemXOeZnk9FzRq3mrXjmirFBgMHmZVn1E6sbGoym0uJHLTlc3omk+qnUX1G3FC2ovdw5u57UG1V9MtJa99YGpEvJdBJ+/2XCepPSOq06gdbvZcUnmdjag3D7Lq3eldZfVLzqjKgIk7gZJ6dVgapofqOiXfSotdt5+nWygwNW9K1NL01l1eXtClWeAf0zj7474XN7GgxuC6e79IeoKtR1a9phhid1SpOFh19PdRc5r6gLgYICCp+3HKs2zzG0qFK3H1BOQrH0gyMgoGefdnhMwFzg0DJMBM85K1/SVg6+1amS2aND/Ef2xwEHodnR/TWdCgOKdNrf4Sq1BGYGcSp1XSfBKrVScEYHZA0+7E/ZTc4YByOoQRgz26qYdmZx1QGbIGTPjskDmMdkIuEmenAUhlxnjnlAaYGI+EVjskiZhBaTJEx8qbX5mcoCtJLun+6JTBJ8FDY4F2JRKbiBIx0wgKACJEJ3NJ7jCiCHH47og3dgg5px7fhImTP8KIB/aeymwEEEcTmUDsaYIMQVB4iI64Rcg9undIsMTOBwgq5Dpgmf4U3GBxzwUR9PIJCb6fGM9fKCLiYnoq73SCRx3AR3AzjE9UN9OZESUFYwQPzyouGDt/BRSwATB3TCi5uZAkIANEAkmD2ldZodN1bSW1GZfSJBA/zBcxWLLei6q/2taM4XQf05vHXlhXq4A+uQB4hBtWd61wkHK0W1JAnr1VG/sXAm4tCA+Zc3gH4VejdbxhxECHA4QafsJh+YzwrJrBrZaIHws+kd4wSOyKWkmSSCPCAd7fuoU97ckflcVfet7qlXrNbYOqEn2u4hd2yz/UkB/HEKbfT+mUiXPtqbjMyRKDyLUPVetX+9opNpt27ODK5qq24fUJqklx5lesepbOzpVXGnQY2SP2gZ8rgr8NdVxDeeEGKGkKL6hEI9xiSFRqOJJlBOm19aqGMBc5xhoHUr0305prdI076b4Neod1Qjoe32XCelX06WtUH1SABME9+i9GJlnWZ79UEqrtxABz4QXkCJz2TOcY4kzyk6HSYKBj7uRz2ykAQ3PXoogO6iFNuCSXceUEshpIOU4dmAcdlAEGAZKYQ0yJHlBYa4ES6MdU4eTPHZV5JcBOPKKwyOsH+EFhpIj4R2uP0z48qu0QMQI5U2uc4QMd/KCw18SCOiIHAf8AaAyZGDnCKTGBGO6DnwfdKmI6g/ZRE56Jbg3HcICyDMH4KcbgJ5+6AXnxnspNqCMFAXyeFBziOBI6DhIPknvP8KTjIHMTygG4AkOggFBef7fhEccEyhF3lA0ZEZJUQOZAjqk4AH28Huq2oXtOzt3Oe4fUAw0dUGR6puCKTbdroBy5eiegdJOmenbGo5xL7pn13jtu4H4XkF1Uq3Rc95Je44X0RTthb6VY0wIFKgxn4aEEHMEZGFg6tZupVTXogicuhdCHdxz1Qq1Jr2kHIPCDAs9RpuIbUlruMrSoXTHHAmcgzysjUdKdtLqTcg/Cw6t9c2RDatNxaDyg9Ho1mBonlUdQ1EMYQSBHVcMfVlOj7SSBJzPCydS9Utqsc1ji7zPJQbOuXzazHVOdswZXCahcgVHFrvlPd60aoI2jHlY1as6oTJn5QTq1i50hCJJ5UM9VIoLFo0vrBjZ3OBAjvE/7Lu/Tmrs1CwYx9QfqKY2vb38rkfTVE3Gol3Smwn7wsy2uq1lcCrbvcx7TyCg9WLnJy6faMGJmFzWjeqKN05tK+Ao1CID5hp+ey6SNw9pBkfZBKXSCePlMSIgxhMR7OfsE2NswYPlApzjMJzwJ5B/CjkScn4SnPVAZmTGOymBG2MjhDDsiMeVNrsiCJ7wgNu85nqjMiZx+EDgk4lGYSduYP+yA7B7fI7lGaGkA4QmkGRIRGzH7gg5z/lOf3OSSQDp9FL/K75SSQR/0Iv8AyEkkEBmoZ7qt1/KSSCZwHEY9y4rUXudev3OJ+T5SSQDt/wD6Uv8A9j+4X0rdYtMdgkkgz3Dj7pUf8vykkgDfj2n5WBqbGGllrT9kkkHD+oaVMOMU2D3/AOkeFyN40NJgAfASSQUSkOqSSBKSSSDpvRLR9O7MCY5+y5ap/wDR3ykkgh2PXK9J9MOc/RLcvcXQOplJJBsVsNpxj2of+VJJBF2G/ZLoEkkEzwnk7W5KSSArD7grVLn7pJIDM/2U5J6pJIP/2Q=="/>
          <p:cNvSpPr>
            <a:spLocks noChangeAspect="1" noChangeArrowheads="1"/>
          </p:cNvSpPr>
          <p:nvPr/>
        </p:nvSpPr>
        <p:spPr bwMode="auto">
          <a:xfrm>
            <a:off x="0"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755576" y="1268760"/>
            <a:ext cx="5400600" cy="369332"/>
          </a:xfrm>
          <a:prstGeom prst="rect">
            <a:avLst/>
          </a:prstGeom>
        </p:spPr>
        <p:txBody>
          <a:bodyPr wrap="square">
            <a:spAutoFit/>
          </a:bodyPr>
          <a:lstStyle/>
          <a:p>
            <a:pPr algn="just"/>
            <a:endParaRPr lang="fr-FR" dirty="0" smtClean="0"/>
          </a:p>
        </p:txBody>
      </p:sp>
      <p:sp>
        <p:nvSpPr>
          <p:cNvPr id="12" name="Rectangle 11"/>
          <p:cNvSpPr/>
          <p:nvPr/>
        </p:nvSpPr>
        <p:spPr>
          <a:xfrm>
            <a:off x="1115616" y="1772816"/>
            <a:ext cx="5256584" cy="338554"/>
          </a:xfrm>
          <a:prstGeom prst="rect">
            <a:avLst/>
          </a:prstGeom>
        </p:spPr>
        <p:txBody>
          <a:bodyPr wrap="square">
            <a:spAutoFit/>
          </a:bodyPr>
          <a:lstStyle/>
          <a:p>
            <a:pPr algn="just">
              <a:buClr>
                <a:schemeClr val="accent2"/>
              </a:buClr>
            </a:pPr>
            <a:endParaRPr lang="fr-FR" sz="1600" dirty="0"/>
          </a:p>
        </p:txBody>
      </p:sp>
      <p:sp>
        <p:nvSpPr>
          <p:cNvPr id="15" name="Rectangle 14"/>
          <p:cNvSpPr/>
          <p:nvPr/>
        </p:nvSpPr>
        <p:spPr>
          <a:xfrm>
            <a:off x="539552" y="1762390"/>
            <a:ext cx="7560840" cy="2062103"/>
          </a:xfrm>
          <a:prstGeom prst="rect">
            <a:avLst/>
          </a:prstGeom>
        </p:spPr>
        <p:txBody>
          <a:bodyPr wrap="square">
            <a:spAutoFit/>
          </a:bodyPr>
          <a:lstStyle/>
          <a:p>
            <a:pPr algn="just"/>
            <a:endParaRPr lang="fr-FR" sz="1600" dirty="0" smtClean="0">
              <a:latin typeface="+mj-lt"/>
            </a:endParaRPr>
          </a:p>
          <a:p>
            <a:pPr algn="just"/>
            <a:endParaRPr lang="fr-FR" sz="1600" dirty="0" smtClean="0">
              <a:latin typeface="+mj-lt"/>
            </a:endParaRPr>
          </a:p>
          <a:p>
            <a:pPr algn="just"/>
            <a:endParaRPr lang="fr-FR" sz="1600" dirty="0" smtClean="0">
              <a:latin typeface="+mj-lt"/>
            </a:endParaRPr>
          </a:p>
          <a:p>
            <a:pPr algn="just"/>
            <a:endParaRPr lang="fr-FR" sz="1600" dirty="0" smtClean="0">
              <a:latin typeface="+mj-lt"/>
            </a:endParaRPr>
          </a:p>
          <a:p>
            <a:pPr algn="just"/>
            <a:endParaRPr lang="fr-FR" sz="1600" dirty="0" smtClean="0">
              <a:latin typeface="+mj-lt"/>
            </a:endParaRPr>
          </a:p>
          <a:p>
            <a:pPr algn="just"/>
            <a:endParaRPr lang="fr-FR" sz="1600" dirty="0" smtClean="0">
              <a:latin typeface="+mj-lt"/>
            </a:endParaRPr>
          </a:p>
          <a:p>
            <a:pPr algn="just"/>
            <a:endParaRPr lang="fr-FR" sz="1600" dirty="0" smtClean="0">
              <a:latin typeface="+mj-lt"/>
            </a:endParaRPr>
          </a:p>
          <a:p>
            <a:pPr algn="just"/>
            <a:endParaRPr lang="fr-FR" sz="1600" dirty="0" smtClean="0">
              <a:latin typeface="+mj-lt"/>
            </a:endParaRPr>
          </a:p>
        </p:txBody>
      </p:sp>
      <p:pic>
        <p:nvPicPr>
          <p:cNvPr id="13" name="Picture 1028"/>
          <p:cNvPicPr>
            <a:picLocks noChangeAspect="1" noChangeArrowheads="1"/>
          </p:cNvPicPr>
          <p:nvPr/>
        </p:nvPicPr>
        <p:blipFill>
          <a:blip r:embed="rId4" cstate="print"/>
          <a:srcRect/>
          <a:stretch>
            <a:fillRect/>
          </a:stretch>
        </p:blipFill>
        <p:spPr bwMode="auto">
          <a:xfrm>
            <a:off x="971600" y="3933056"/>
            <a:ext cx="2621586" cy="2571825"/>
          </a:xfrm>
          <a:prstGeom prst="rect">
            <a:avLst/>
          </a:prstGeom>
          <a:noFill/>
          <a:ln w="9525">
            <a:noFill/>
            <a:miter lim="800000"/>
            <a:headEnd/>
            <a:tailEnd/>
          </a:ln>
          <a:effectLst/>
        </p:spPr>
      </p:pic>
      <p:graphicFrame>
        <p:nvGraphicFramePr>
          <p:cNvPr id="130050" name="Object 2"/>
          <p:cNvGraphicFramePr>
            <a:graphicFrameLocks noChangeAspect="1"/>
          </p:cNvGraphicFramePr>
          <p:nvPr/>
        </p:nvGraphicFramePr>
        <p:xfrm>
          <a:off x="4283968" y="1628800"/>
          <a:ext cx="1512168" cy="1512168"/>
        </p:xfrm>
        <a:graphic>
          <a:graphicData uri="http://schemas.openxmlformats.org/presentationml/2006/ole">
            <p:oleObj spid="_x0000_s130050" name="Image Photo Editor" r:id="rId5" imgW="6171429" imgH="6171429" progId="">
              <p:embed/>
            </p:oleObj>
          </a:graphicData>
        </a:graphic>
      </p:graphicFrame>
      <p:sp>
        <p:nvSpPr>
          <p:cNvPr id="16" name="Rectangle 15"/>
          <p:cNvSpPr/>
          <p:nvPr/>
        </p:nvSpPr>
        <p:spPr>
          <a:xfrm>
            <a:off x="251520" y="1412776"/>
            <a:ext cx="4032448" cy="1938992"/>
          </a:xfrm>
          <a:prstGeom prst="rect">
            <a:avLst/>
          </a:prstGeom>
        </p:spPr>
        <p:txBody>
          <a:bodyPr wrap="square">
            <a:spAutoFit/>
          </a:bodyPr>
          <a:lstStyle/>
          <a:p>
            <a:pPr algn="just"/>
            <a:r>
              <a:rPr lang="fr-FR" sz="1200" b="1" dirty="0" smtClean="0">
                <a:latin typeface="Arial" pitchFamily="34" charset="0"/>
              </a:rPr>
              <a:t>Dans le soleil, la réaction initiale (fusion de deux protons en un noyau de deutérium) est régie par l’interaction faible et non par l’interaction forte. Sa probabilité est si petite qu’elle est inobservable en laboratoire. </a:t>
            </a:r>
          </a:p>
          <a:p>
            <a:pPr algn="just"/>
            <a:r>
              <a:rPr lang="fr-FR" sz="1200" b="1" dirty="0" smtClean="0">
                <a:latin typeface="Arial" pitchFamily="34" charset="0"/>
              </a:rPr>
              <a:t>Cette réaction constitue un goulot d’étranglement qui rend très lente la transformation d’énergie nucléaire en chaleur (800 W/m</a:t>
            </a:r>
            <a:r>
              <a:rPr lang="fr-FR" sz="1200" b="1" baseline="30000" dirty="0" smtClean="0">
                <a:latin typeface="Arial" pitchFamily="34" charset="0"/>
              </a:rPr>
              <a:t>3</a:t>
            </a:r>
            <a:r>
              <a:rPr lang="fr-FR" sz="1200" b="1" dirty="0" smtClean="0">
                <a:latin typeface="Arial" pitchFamily="34" charset="0"/>
              </a:rPr>
              <a:t>, à comparer aux 100 W du corps humain au repos). </a:t>
            </a:r>
          </a:p>
          <a:p>
            <a:pPr algn="just"/>
            <a:r>
              <a:rPr lang="fr-FR" sz="1200" b="1" dirty="0" smtClean="0">
                <a:latin typeface="Arial" pitchFamily="34" charset="0"/>
              </a:rPr>
              <a:t>Le Soleil n’est donc pas le modèle à suivre….</a:t>
            </a:r>
            <a:endParaRPr lang="fr-FR" sz="1200" b="1" dirty="0">
              <a:latin typeface="Arial" pitchFamily="34" charset="0"/>
            </a:endParaRPr>
          </a:p>
        </p:txBody>
      </p:sp>
      <p:pic>
        <p:nvPicPr>
          <p:cNvPr id="130054" name="Picture 6" descr="http://www.cea.fr/var/cea/storage/static/fr/jeunes/themes/physique/l_astrophysique_nucleaire/Helium_Soleil_01.jpg"/>
          <p:cNvPicPr>
            <a:picLocks noChangeAspect="1" noChangeArrowheads="1"/>
          </p:cNvPicPr>
          <p:nvPr/>
        </p:nvPicPr>
        <p:blipFill>
          <a:blip r:embed="rId6" cstate="print"/>
          <a:srcRect/>
          <a:stretch>
            <a:fillRect/>
          </a:stretch>
        </p:blipFill>
        <p:spPr bwMode="auto">
          <a:xfrm>
            <a:off x="6012160" y="1556792"/>
            <a:ext cx="2975327" cy="1676797"/>
          </a:xfrm>
          <a:prstGeom prst="rect">
            <a:avLst/>
          </a:prstGeom>
          <a:noFill/>
        </p:spPr>
      </p:pic>
      <p:pic>
        <p:nvPicPr>
          <p:cNvPr id="130058" name="Picture 10" descr="http://3.bp.blogspot.com/-Tu4vt-UMcB4/TYO-4-0muxI/AAAAAAAAAAc/pXUUc39iNrE/s320/250px-D-t-fusion.png"/>
          <p:cNvPicPr>
            <a:picLocks noChangeAspect="1" noChangeArrowheads="1"/>
          </p:cNvPicPr>
          <p:nvPr/>
        </p:nvPicPr>
        <p:blipFill>
          <a:blip r:embed="rId7" cstate="print"/>
          <a:srcRect/>
          <a:stretch>
            <a:fillRect/>
          </a:stretch>
        </p:blipFill>
        <p:spPr bwMode="auto">
          <a:xfrm>
            <a:off x="6732240" y="3933056"/>
            <a:ext cx="1944216" cy="1928662"/>
          </a:xfrm>
          <a:prstGeom prst="rect">
            <a:avLst/>
          </a:prstGeom>
          <a:noFill/>
        </p:spPr>
      </p:pic>
      <p:sp>
        <p:nvSpPr>
          <p:cNvPr id="21" name="ZoneTexte 20"/>
          <p:cNvSpPr txBox="1"/>
          <p:nvPr/>
        </p:nvSpPr>
        <p:spPr>
          <a:xfrm>
            <a:off x="3635896" y="4509120"/>
            <a:ext cx="2808312" cy="830997"/>
          </a:xfrm>
          <a:prstGeom prst="rect">
            <a:avLst/>
          </a:prstGeom>
          <a:noFill/>
        </p:spPr>
        <p:txBody>
          <a:bodyPr wrap="square" rtlCol="0">
            <a:spAutoFit/>
          </a:bodyPr>
          <a:lstStyle/>
          <a:p>
            <a:pPr algn="just"/>
            <a:r>
              <a:rPr lang="fr-FR" sz="1200" b="1" dirty="0" smtClean="0"/>
              <a:t>Dans ITER, on utilise l’interaction forte, qui permet la fusion non pas de protons, mais d’</a:t>
            </a:r>
            <a:r>
              <a:rPr lang="fr-FR" sz="1200" b="1" i="1" dirty="0" smtClean="0"/>
              <a:t>isotopes</a:t>
            </a:r>
            <a:r>
              <a:rPr lang="fr-FR" sz="1200" b="1" dirty="0" smtClean="0"/>
              <a:t> de l’hydrogène (deutérium et tritium). </a:t>
            </a:r>
            <a:endParaRPr lang="fr-FR" sz="1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3284984"/>
            <a:ext cx="8496944" cy="908720"/>
          </a:xfrm>
        </p:spPr>
        <p:txBody>
          <a:bodyPr/>
          <a:lstStyle/>
          <a:p>
            <a:pPr algn="ctr"/>
            <a:r>
              <a:rPr lang="fr-FR" dirty="0" smtClean="0"/>
              <a:t>UN CONCEPT FLOU A L’ORIGINE</a:t>
            </a:r>
            <a:endParaRPr lang="fr-FR" dirty="0"/>
          </a:p>
        </p:txBody>
      </p:sp>
      <p:sp>
        <p:nvSpPr>
          <p:cNvPr id="3" name="Espace réservé du contenu 2"/>
          <p:cNvSpPr>
            <a:spLocks noGrp="1"/>
          </p:cNvSpPr>
          <p:nvPr>
            <p:ph idx="1"/>
          </p:nvPr>
        </p:nvSpPr>
        <p:spPr>
          <a:xfrm>
            <a:off x="683568" y="4005064"/>
            <a:ext cx="8172464" cy="4968552"/>
          </a:xfrm>
        </p:spPr>
        <p:txBody>
          <a:bodyPr/>
          <a:lstStyle/>
          <a:p>
            <a:endParaRPr lang="fr-FR" sz="1600" dirty="0" smtClean="0">
              <a:solidFill>
                <a:schemeClr val="tx1"/>
              </a:solidFill>
              <a:latin typeface="Arial" pitchFamily="34" charset="0"/>
              <a:cs typeface="Arial" pitchFamily="34" charset="0"/>
            </a:endParaRPr>
          </a:p>
          <a:p>
            <a:endParaRPr lang="fr-FR" sz="1600" dirty="0" smtClean="0">
              <a:solidFill>
                <a:schemeClr val="tx1"/>
              </a:solidFill>
              <a:latin typeface="Arial" pitchFamily="34" charset="0"/>
              <a:cs typeface="Arial" pitchFamily="34" charset="0"/>
            </a:endParaRP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3</a:t>
            </a:fld>
            <a:endParaRPr lang="fr-FR" dirty="0"/>
          </a:p>
        </p:txBody>
      </p:sp>
      <p:sp>
        <p:nvSpPr>
          <p:cNvPr id="6" name="Espace réservé du pied de page 5"/>
          <p:cNvSpPr>
            <a:spLocks noGrp="1"/>
          </p:cNvSpPr>
          <p:nvPr>
            <p:ph type="ftr" sz="quarter" idx="12"/>
          </p:nvPr>
        </p:nvSpPr>
        <p:spPr/>
        <p:txBody>
          <a:bodyPr/>
          <a:lstStyle/>
          <a:p>
            <a:r>
              <a:rPr lang="fr-FR" dirty="0" smtClean="0"/>
              <a:t> Conférence Cyclope, 18 décembre 2012 </a:t>
            </a:r>
            <a:endParaRPr lang="fr-FR" dirty="0"/>
          </a:p>
        </p:txBody>
      </p:sp>
      <p:sp>
        <p:nvSpPr>
          <p:cNvPr id="40961" name="Rectangle 1"/>
          <p:cNvSpPr>
            <a:spLocks noChangeArrowheads="1"/>
          </p:cNvSpPr>
          <p:nvPr/>
        </p:nvSpPr>
        <p:spPr bwMode="auto">
          <a:xfrm>
            <a:off x="971600" y="1061593"/>
            <a:ext cx="7416824" cy="35240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1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Aujourd’hui, 80 % des besoins mondiaux en énergie sont couverts par les combustibles fossiles : le pétrole (31 %), le gaz naturel (22 %) et le charbon (27 %). Les 20 % restants sont satisfaits par la biomasse (8 %) – essentiellement le bois de chauffage et les déchets organiques -, le nucléaire (5 %), et l’hydraulique (6 %). Bien qu’elle progresse, la contribution de l’éolien et du solaire demeure marginale (1 %).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La consommation mondiale d’énergie augmente rapidement : au début du XVIII</a:t>
            </a:r>
            <a:r>
              <a:rPr kumimoji="0" lang="fr-FR" sz="1100" b="0" i="0" u="none" strike="noStrike" cap="none" normalizeH="0" baseline="30000" dirty="0" smtClean="0">
                <a:ln>
                  <a:noFill/>
                </a:ln>
                <a:solidFill>
                  <a:schemeClr val="tx1"/>
                </a:solidFill>
                <a:effectLst/>
                <a:latin typeface="Verdana" pitchFamily="34" charset="0"/>
                <a:ea typeface="Times New Roman" pitchFamily="18" charset="0"/>
                <a:cs typeface="Arial" pitchFamily="34" charset="0"/>
              </a:rPr>
              <a:t>e</a:t>
            </a:r>
            <a:r>
              <a:rPr kumimoji="0" lang="fr-FR" sz="11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siècle, elle était de 0,25 GTEP, elle est devenue 1 GTEP à la fin du XIX</a:t>
            </a:r>
            <a:r>
              <a:rPr kumimoji="0" lang="fr-FR" sz="1100" b="0" i="0" u="none" strike="noStrike" cap="none" normalizeH="0" baseline="30000" dirty="0" smtClean="0">
                <a:ln>
                  <a:noFill/>
                </a:ln>
                <a:solidFill>
                  <a:schemeClr val="tx1"/>
                </a:solidFill>
                <a:effectLst/>
                <a:latin typeface="Verdana" pitchFamily="34" charset="0"/>
                <a:ea typeface="Times New Roman" pitchFamily="18" charset="0"/>
                <a:cs typeface="Arial" pitchFamily="34" charset="0"/>
              </a:rPr>
              <a:t>e</a:t>
            </a:r>
            <a:r>
              <a:rPr kumimoji="0" lang="fr-FR" sz="11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2 GTEP au milieu du vingtième. Elle dépasse aujourd’hui 13 GTEP…</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Le modèle actuel se heurte à deux contraintes majeures : la </a:t>
            </a:r>
            <a:r>
              <a:rPr kumimoji="0" lang="fr-FR" sz="11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raréfaction des ressources conventionnelles de pétrole et de gaz naturel</a:t>
            </a:r>
            <a:r>
              <a:rPr kumimoji="0" lang="fr-FR" sz="11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les plus faciles à exploiter au meilleur coût, et </a:t>
            </a:r>
            <a:r>
              <a:rPr kumimoji="0" lang="fr-FR" sz="11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le changement climatique.</a:t>
            </a:r>
          </a:p>
          <a:p>
            <a:pPr marL="0" marR="0" lvl="0" indent="0" algn="just" defTabSz="914400" rtl="0" eaLnBrk="0" fontAlgn="base" latinLnBrk="0" hangingPunct="0">
              <a:lnSpc>
                <a:spcPct val="100000"/>
              </a:lnSpc>
              <a:spcBef>
                <a:spcPct val="0"/>
              </a:spcBef>
              <a:spcAft>
                <a:spcPct val="0"/>
              </a:spcAft>
              <a:buClrTx/>
              <a:buSzTx/>
              <a:buFontTx/>
              <a:buChar char="•"/>
              <a:tabLst/>
            </a:pPr>
            <a:endParaRPr lang="fr-FR" sz="1100" b="1" dirty="0" smtClean="0">
              <a:latin typeface="Verdana"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100" b="1" i="0" u="none" strike="noStrike" cap="none" normalizeH="0" baseline="0" dirty="0" smtClean="0">
                <a:ln>
                  <a:noFill/>
                </a:ln>
                <a:solidFill>
                  <a:schemeClr val="tx1"/>
                </a:solidFill>
                <a:effectLst/>
                <a:latin typeface="Verdana" pitchFamily="34" charset="0"/>
                <a:cs typeface="Arial" pitchFamily="34" charset="0"/>
              </a:rPr>
              <a:t>  </a:t>
            </a:r>
            <a:r>
              <a:rPr kumimoji="0" lang="fr-FR" sz="1100" i="0" u="none" strike="noStrike" cap="none" normalizeH="0" baseline="0" dirty="0" smtClean="0">
                <a:ln>
                  <a:noFill/>
                </a:ln>
                <a:solidFill>
                  <a:schemeClr val="tx1"/>
                </a:solidFill>
                <a:effectLst/>
                <a:latin typeface="Verdana" pitchFamily="34" charset="0"/>
                <a:cs typeface="Arial" pitchFamily="34" charset="0"/>
              </a:rPr>
              <a:t>Il</a:t>
            </a:r>
            <a:r>
              <a:rPr kumimoji="0" lang="fr-FR" sz="1100" i="0" u="none" strike="noStrike" cap="none" normalizeH="0" dirty="0" smtClean="0">
                <a:ln>
                  <a:noFill/>
                </a:ln>
                <a:solidFill>
                  <a:schemeClr val="tx1"/>
                </a:solidFill>
                <a:effectLst/>
                <a:latin typeface="Verdana" pitchFamily="34" charset="0"/>
                <a:cs typeface="Arial" pitchFamily="34" charset="0"/>
              </a:rPr>
              <a:t> n’existe pas de technologie miracle : </a:t>
            </a:r>
            <a:r>
              <a:rPr kumimoji="0" lang="fr-FR" sz="1100" b="1" i="0" u="none" strike="noStrike" cap="none" normalizeH="0" dirty="0" smtClean="0">
                <a:ln>
                  <a:noFill/>
                </a:ln>
                <a:solidFill>
                  <a:schemeClr val="tx1"/>
                </a:solidFill>
                <a:effectLst/>
                <a:latin typeface="Verdana" pitchFamily="34" charset="0"/>
                <a:cs typeface="Arial" pitchFamily="34" charset="0"/>
              </a:rPr>
              <a:t>no « </a:t>
            </a:r>
            <a:r>
              <a:rPr kumimoji="0" lang="fr-FR" sz="1100" b="1" i="0" u="none" strike="noStrike" cap="none" normalizeH="0" dirty="0" err="1" smtClean="0">
                <a:ln>
                  <a:noFill/>
                </a:ln>
                <a:solidFill>
                  <a:schemeClr val="tx1"/>
                </a:solidFill>
                <a:effectLst/>
                <a:latin typeface="Verdana" pitchFamily="34" charset="0"/>
                <a:cs typeface="Arial" pitchFamily="34" charset="0"/>
              </a:rPr>
              <a:t>silver</a:t>
            </a:r>
            <a:r>
              <a:rPr kumimoji="0" lang="fr-FR" sz="1100" b="1" i="0" u="none" strike="noStrike" cap="none" normalizeH="0" dirty="0" smtClean="0">
                <a:ln>
                  <a:noFill/>
                </a:ln>
                <a:solidFill>
                  <a:schemeClr val="tx1"/>
                </a:solidFill>
                <a:effectLst/>
                <a:latin typeface="Verdana" pitchFamily="34" charset="0"/>
                <a:cs typeface="Arial" pitchFamily="34" charset="0"/>
              </a:rPr>
              <a:t> </a:t>
            </a:r>
            <a:r>
              <a:rPr kumimoji="0" lang="fr-FR" sz="1100" b="1" i="0" u="none" strike="noStrike" cap="none" normalizeH="0" dirty="0" err="1" smtClean="0">
                <a:ln>
                  <a:noFill/>
                </a:ln>
                <a:solidFill>
                  <a:schemeClr val="tx1"/>
                </a:solidFill>
                <a:effectLst/>
                <a:latin typeface="Verdana" pitchFamily="34" charset="0"/>
                <a:cs typeface="Arial" pitchFamily="34" charset="0"/>
              </a:rPr>
              <a:t>bullet</a:t>
            </a:r>
            <a:r>
              <a:rPr kumimoji="0" lang="fr-FR" sz="1100" b="1" i="0" u="none" strike="noStrike" cap="none" normalizeH="0" dirty="0" smtClean="0">
                <a:ln>
                  <a:noFill/>
                </a:ln>
                <a:solidFill>
                  <a:schemeClr val="tx1"/>
                </a:solidFill>
                <a:effectLst/>
                <a:latin typeface="Verdana"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sz="1100" b="1" i="0" u="none" strike="noStrike" cap="none" normalizeH="0" dirty="0" smtClean="0">
              <a:ln>
                <a:noFill/>
              </a:ln>
              <a:solidFill>
                <a:schemeClr val="tx1"/>
              </a:solidFill>
              <a:effectLst/>
              <a:latin typeface="Verdana"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fr-FR" sz="1100" b="1" baseline="0" dirty="0" smtClean="0">
                <a:latin typeface="Verdana" pitchFamily="34" charset="0"/>
                <a:cs typeface="Arial" pitchFamily="34" charset="0"/>
              </a:rPr>
              <a:t> </a:t>
            </a:r>
            <a:r>
              <a:rPr lang="fr-FR" sz="1100" baseline="0" dirty="0" smtClean="0">
                <a:latin typeface="Verdana" pitchFamily="34" charset="0"/>
                <a:cs typeface="Arial" pitchFamily="34" charset="0"/>
              </a:rPr>
              <a:t>Les discours</a:t>
            </a:r>
            <a:r>
              <a:rPr lang="fr-FR" sz="1100" dirty="0" smtClean="0">
                <a:latin typeface="Verdana" pitchFamily="34" charset="0"/>
                <a:cs typeface="Arial" pitchFamily="34" charset="0"/>
              </a:rPr>
              <a:t> peuvent violer les lois physiques. La nature, elle, </a:t>
            </a:r>
            <a:r>
              <a:rPr lang="fr-FR" sz="1100" baseline="0" dirty="0" smtClean="0">
                <a:latin typeface="Verdana" pitchFamily="34" charset="0"/>
                <a:cs typeface="Arial" pitchFamily="34" charset="0"/>
              </a:rPr>
              <a:t>a plus de mal… « La nature ne peut pas être dupée » (Richard Feynman)</a:t>
            </a:r>
            <a:endParaRPr kumimoji="0" lang="fr-FR"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ZoneTexte 10"/>
          <p:cNvSpPr txBox="1"/>
          <p:nvPr/>
        </p:nvSpPr>
        <p:spPr>
          <a:xfrm>
            <a:off x="2483768" y="332656"/>
            <a:ext cx="4392488" cy="400110"/>
          </a:xfrm>
          <a:prstGeom prst="rect">
            <a:avLst/>
          </a:prstGeom>
          <a:noFill/>
        </p:spPr>
        <p:txBody>
          <a:bodyPr wrap="square" rtlCol="0">
            <a:spAutoFit/>
          </a:bodyPr>
          <a:lstStyle/>
          <a:p>
            <a:r>
              <a:rPr lang="fr-FR" sz="2000" b="1" dirty="0" smtClean="0">
                <a:solidFill>
                  <a:schemeClr val="bg1"/>
                </a:solidFill>
              </a:rPr>
              <a:t>LES  TERMES  DU  PROBLÈME (2)</a:t>
            </a:r>
            <a:endParaRPr lang="fr-FR" sz="2000" b="1" dirty="0">
              <a:solidFill>
                <a:schemeClr val="bg1"/>
              </a:solidFill>
            </a:endParaRPr>
          </a:p>
        </p:txBody>
      </p:sp>
      <p:pic>
        <p:nvPicPr>
          <p:cNvPr id="40963" name="Picture 3" descr="http://www.humanosphere.info/wp-content/uploads/2012/09/economie-energie.gif"/>
          <p:cNvPicPr>
            <a:picLocks noChangeAspect="1" noChangeArrowheads="1"/>
          </p:cNvPicPr>
          <p:nvPr/>
        </p:nvPicPr>
        <p:blipFill>
          <a:blip r:embed="rId3" cstate="print"/>
          <a:srcRect/>
          <a:stretch>
            <a:fillRect/>
          </a:stretch>
        </p:blipFill>
        <p:spPr bwMode="auto">
          <a:xfrm>
            <a:off x="3923928" y="4581128"/>
            <a:ext cx="2088232" cy="208823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2752"/>
            <a:ext cx="7776864" cy="908720"/>
          </a:xfrm>
        </p:spPr>
        <p:txBody>
          <a:bodyPr/>
          <a:lstStyle/>
          <a:p>
            <a:pPr algn="ctr"/>
            <a:r>
              <a:rPr lang="fr-FR" sz="2000" dirty="0" smtClean="0"/>
              <a:t>Densité  d’énergie  DES  Combustibles</a:t>
            </a:r>
            <a:endParaRPr lang="fr-FR" sz="2000" dirty="0"/>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30</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a:t>
            </a:r>
            <a:endParaRPr lang="fr-FR" dirty="0"/>
          </a:p>
        </p:txBody>
      </p:sp>
      <p:sp>
        <p:nvSpPr>
          <p:cNvPr id="2052" name="AutoShape 4"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54" name="AutoShape 6"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58" name="AutoShape 10" descr="data:image/jpeg;base64,/9j/4AAQSkZJRgABAQAAAQABAAD/2wBDAAkGBwgHBgkIBwgKCgkLDRYPDQwMDRsUFRAWIB0iIiAdHx8kKDQsJCYxJx8fLT0tMTU3Ojo6Iys/RD84QzQ5Ojf/2wBDAQoKCg0MDRoPDxo3JR8lNzc3Nzc3Nzc3Nzc3Nzc3Nzc3Nzc3Nzc3Nzc3Nzc3Nzc3Nzc3Nzc3Nzc3Nzc3Nzc3Nzf/wAARCACyARwDASIAAhEBAxEB/8QAHAAAAQUBAQEAAAAAAAAAAAAAAwABAgQFBgcI/8QANhAAAQMDAwMDAwMCBgMBAQAAAQACEQMEIQUSMUFRYQYicROBkRQyoQexI0JSwdHhFRYzciT/xAAUAQEAAAAAAAAAAAAAAAAAAAAA/8QAFBEBAAAAAAAAAAAAAAAAAAAAAP/aAAwDAQACEQMRAD8A6dxBGScdkJztw7Z5Kd+D7T07oTs9ZQRdVJzAGY+UxeQ0fP4TQ4iY5ynIO4AHHZBImOsn5US4kgA+ZKkWEZ3RjhDJcI9oPcoJSDnM/KjIk+EnENEzAQnOHU88lBj+rNUdZ6e5tGPr1Ttaew6lef3VtUo7TWO5z4Jzn7rsNbu7a41OnRL5fT4PQHosXV7s0qxY9wr1icuIgfZBWo12UrMkNDH8+7qs/e57nVQ8CTnOVofo9tqatUlu4S0O5WdSob3wwkN6RkkoK8y525xPaCrN1bupMaxjv3AOJjA8KxTs6rthYw7nZwOiLUcf02x43QZc44koMWo3Y4yA6IkhMajSyGgD+6s3Ln1XZa1oHRoVEtgygY5TsyQpho5UgASQUDO48fKTWkEhSbQe4YCuW9lUOSwnwgqNpl5g8pn0Szlp+y3qFhGXM54cRhHqWlI0y2oATGCAgwKbn0w19MuaR1W/pGuU2tFO4mi/gVWGAfkf7rEuaDreWxjkEHoqgPcoPUvTGs/W1J9EVGvY4SHDv8LtWeAc9F4TpF+/T7xtxTgvb56L2H05rFDV7FtalIj9wPIPUINRwBHzhDLTJP4RniPxKGN3KB2jMjxyrNPoCInoUFkknsFYbMDogm0/mVJsdgoSOesp5xHmcIDCBHWUi47ScfhQ3dcxKeZwQPygdg9uQPyncc4A/KcEZwOYUS4A5/sgwHlucA+Qgw4HjHITgzzx8zlPLSZJjCCLWy0EkSmLfc/uT3UhA4nITiDA6RwgER1Mz8IZ5gjMdUY+3p15hCqEtdIOZ5QQeQTjgdVXqugHaMc8qtquoMsQx9UO2ucGz0CoaxqlC2ox9QFzhLAHc/8ASDB17TRS1I16byS+HNYMyVi3zarbgOuCA/nYMwtR12wv+vcV6tR23O1sLNZuu7gw0hpMmefkoLVJta/fQt6RJc45gQuttPTNvplqy8a9larkGlMkk9l0fo/0iaFiL8sDbh4lgcP8p7rbOn1mboFBj4ggDnthB5hqdnd0KDX3TPoDb/hhoB3f9rLfQqk/TuaTw5rSWheoVfTdW8rivdV6hDHz72j+OyPS0CjWrVT9Npc0Bjfb06lB4vVtarm7abD5mB/Covs3M/cOF7gz0dTdUfupO+nOBHTzlEregLKvIpU9k8nug8M/R1NpdGPJCJRs6jodtMdwvYH/ANORSIe5808Y5J/hEf6MpOqgfS/b+2TgBB5ba2VR3tNJ4+F02maYXBv1GAtHUmSu4p+n6VMFraYGMuISGm06bADEDoAg5C6swx+5ggHoFjXdAseQWx3Xb3Vk36e7aJJxlYOpUWNG1wgcDHRByt1QbUZsMcdFg3Nu6jUIjC6Wu0scSeCcHsFUvKIq0oIz0KDAB7Lsv6f61R06rWtq79v1i3aTwCuNrMNJ8dUmuc0gzkcIPoWmRVYHNcCCJEGZSdA4/C8+9B+rS809Kv8ABPto1SeT/pK9B3bh7YiYhAVhgf8APVHDgQJOIVamQQYwPKK184PKAnGW8+U3MA8pieNyQifI7oCSYSIiBPOUwwCZ4HVPuG0iRKBNfzOc9UznSZH8JgZMRwmOT/wgwAcbcKLoEunCT3luIOEMOG0ycTlAbGznASkAY3bkEEQJI9ohTkB0DIhBKpUMHvPCrVHcuaYHhPVcZHMdUB74kAjhBT1SzZqNo+lV6jnt5XAXum1bCuadSuKm3LXD/td/ckhhO6O2VwN/dOqanVd+4N9sRKANas54AcxziOsmPwul9AaQ/UtYtxVafoB4c5oEAxnK52jdtqXdNtcNFOZ2Hj7r2L+nttTbR+uyM545Qd41rWwGgARwEnW7KnLGkDPCTTAE8orOiAFS3bUpupEwHDMdEOxsm0GkQTJ5PKvgCZhOeUAxRbAPJHdTaxrTwJSlKZQSLWEZ/sq1wxu0kNBKLuhV67zJMwEGZdbS0hkAjJ6rOe6A4FX7l8cAGRHdUK9Xa04a2DHeUGdelgadhBDsSuW1f6b3k8NnJW5e3G8QZknELndQcXhwBJHIIHRBzV44h75jKrvecCcEKzeQ+cEEnr2WZcVNsjJ8oKeoN3Hf1VIcK3XfvBVTrhBq+nbOvdaxZMoD3Gs088QvcBBI2xxleZf010mu/UP/ACdSmRb0muDHHG5x7L0sScwPhARgPWICm05gdDyoYaSOFJp9snrjKA4MjME8KJ/cDyZ4CZjtpGM+ExdBgYnqgLJBMnEJFxDQT04Qd+SMbVIkwIOf7ICtJH3RA7GII8oDXbesiMSERpEZCDm3mYxP3Q3e4QpuB2xHXooEcyUEQcTHhScTGI56KLnN4k448JQW4AxxgoI1STyCJ6Koahk7ZGMqzVPeTnmVXc0kiAI5MoBuG4QYgnhef6rSqW+qXNNrGkF0zEwCvQDM84lYfqDS317WpXp5qMaOOYQcnb25q1w1plzTggc5XtXogOtLSmyo4kviATkLxSjUda18OIg58LvPSvqGq+/oW272Pdgz0QezMeCBnlHYRGFn0Hw0D7q0yoMILQOE/KG12FIZQKcCeU0+UziAEJ9QAcoHe+QqtZxcNv4ypuqNnCFUILJ/lBWuGl2eo84AWddUg5hPTpPRa4czbuKz76vTDHDkIOZvKTQ45weJ5Cyr+2ptYSTOO62ry4LTDOCcyOixNTrB9PcSG/wg5HUHNYXRmf4WFVqF26cErU1Ko0ucexWM8w7JygFVdBhBRK3MpqG01WB+W7hOUHsfo0u/9Zsi9jR7TAA5HdbW6AJPXsqmmhlDT7elS9rG0xDT8KyXHsgKTImCJOESQA3+MIVMEieY8qTjACAgMkET+Et0mBz1Cgxx2xxzCcOh0zCCTjgR90tzgAOyg92JEYT7s8feUBQR0zhGDce4mVVpOyZKOHz1QYdUdT15QHCQcDCNVM/I6lBcTBiBPYII+0ycCPHKW7kNHB/hRzwRwog5knHygVV4OCYVckmDOZ5HZG3bv3Y8joq+cnoUDGTMD+VKA9u15EERgKBdAAkdyrumabdahUe22A2tyXE8IPLtctHWmp1KYBA5ae4K0/RumXF/qTBQOwsyHuEgLb9a6DcW9ejVfTl07cZlWP6ZNJ1ipS3OBjLehQepaYazbZn6nb9QAAlnBWi04aZkT3VVjQwRBPyg373upinScGEnmEGoa7Kbdz3QPJQP/JUOjxH/AOlxWqMqW9J9c13vIEkOqESuA131NqdWgbeiaVIdTTJLvhB7bW1i2aM1mgzEEqtV1IE4cCJ6FfOdXUNQdDX3NbHEuKNbanq1KPpXVwRPG8kIPf337Gho3t7qdS9/wBJAEZXmHpjV9UvazKFVriTy5y7DVqde2sjUaxxgAyMygt19XZTqtBe0dcHgKtc6lRFI1KlUMnpK811PX3sdVbJ5wCOIXP3etXdwxrHVXQMAAoO91H1TZMe9rKs9eMLmb/1CKwcyl7WnqeSuZfUe/wDceVH7/wAoL/6vcXb8zOUIndkcKuBPEojJkjogatwBzK7n0p6Ns7ttvdXtxPt3uoAiT8rhqol7AOYW76VpXFfXbdtKsWVSdxfPQcoPWixtMBrAA0DAHZQ3ASAf4TPcQ4wTwobhMf2QW2uEQ0wT1TgyJdGAq7Y7RlEkzOUBWugyOyIBjc3B8oUxkqRIBwf+kCcDkB0eFEbmkS4kKYIPaVFxwTjHWUBGNE9T5RJjhBaRHyOETcOwQY5dII7/AIQ3HMn+ym4YJ4lQPWcg+UEXdueyC5sc9FNwMAtOP7KLxAiYzJ6oAudAHdRBMbozGJTP4yCJTsIAgxwgiRgDJzyt7Qv1tvSsn2jh9N9VxqtcP3AYWIYLsc911np2nvo6eQPaBUBM4kFB0F5p1rqtt9K8pAtOQOo+64S29P1dF9dsFuwi1qNLhtP+XyvQ69xb21t9S4rMpBokucYAVWrVtrynSvKW2oQIbUaehQO5oA5+FUuGvDSWcnqrbfPACfaHMgiZQeZ67Y6vrOqC0td7LVpipU4BPhZnrD07Z6DYUhqd3d1HVaLjQZZ0w2kKg6OJyfvyvYqVvTDDDACfCwPUlpRubN1C6pUKtEZ21xIag8C0jT6l/c/SbiGlxzGBzC0NOtK77h1OiZ2u2meOV1FxXtNLL6Wm0bWm94h/0aZe6O0lWNE0zU9QrgUqJo0nwXVHt9xQdL6O0R1vRpvuKZDj0I4K6jXqNOppVQO5a0wEW3pChQp0+rQAT3Kraqx9WzqjnGEHztrRc2/rMOYcQq1hauurunT2uhzgCQDgStX1Pai21eqACATgFQsKtegd1vWfS7bSUGh6u0GppLW0LewpVLeo4Vqd7T3OeQWj2GDAz46rIttGrutH3Vw0UaIwDUwXfA5K2Ward29F7TV3budlRzSfkLGuale6eHVHud8kn+6Cjs2uMZEwERohH/TuHEkDlNUp7BPVBBwA2u5V3Qbo2Ou2VecfUDXHwcLPrOIYE9rUBq0yZlrwR+UHtTiJJwSFETOfshMcXNESCQDKk4ExHZAenA57SQjBwn4VZhMDoUQPjrA6oDg4zwna+ZIEd0IHA9shTaYAPTygmTn7ZTuEOiD57KO4EfaYCYkRGPKCcgHI5GPCIHGMO/hVgT3/AO1IGB/wgzDVmccHOE8SfkqDRB6QfKk0yZ/CBPAa0A4CDVdOJ6KTzubmfhAcTsxHY4QDeZAM4lO0k9+PyoTtbiQna4jBiCUEpiT0456rqfRk1KDqbj/86gcJ84XKOJ4j2rd9H3bad6+lP724zyUEvVlzUvrh9nTbuBO2At7QNJdpOhtty4lwBdBPCjdWTv17Lu2pipJ9zeoWyKgcCHHpEIKAqYarNJ0iCsveWPLM+0q7RrHuCI7oNJmG5VW8osuGFjwCPKm2qXeAR1U2y5wOO6DHo6FaMq7m2tIE8u2jK2KNsyhTADQIHQKXGTASe7B/3KCm8gvxKi9wDHggGRkKFR0nH7RwmFN9SmXlwDZhB4z/AFFtW09SFVhaWuJ45BXNWLhuguIXff1MtW/TFQFocD06rzqidrpBwg3KVKm94LnRPXlWv0dItDnOaY4ACzKVwMHgp6t3UYPa6R8ID3TadMnb24WPcu3Eu5CPVrknLjMdlSqOzCCFaCyOsp7SmRWZ/qLgAEhDnAEZ7rZ9MWP6zW6Ze2adM/Ucfjj+UHpLDFNmCHbQnJ2mPtMITnckY6AFSDnE4MoLFMQJJz5TgkgzOOkIe8wAOUt52nHPdAYP2wZPHCKyXc8DKpg7Byc8KbHmZ+3KC1uAMAmfhPMzxxCEJOYj5KUmeeOyAjMT0IxhGZMYKr05JEGO4RRxgwgyAcSYGU4dkgjrCYROBjuFCZy7ieqCRcIIjaR36IFQtmDPgjCdzsz44UKkEA8lAMmCRH8Kbe8AlDDwSBP5ClugGD9kE3tAp/JygWlxUtLttemcsdMKTiYIz8xwg1DAGDPhB6fo97Rv7dlxSOHD3CctKJXFwQ4NDQSf3DsvMrDUrjTqv1LV5bn3N6Fa3/ud1t91ITEYcg6W8a6lXbLp3DJCJQqhrGgHnwuZ0bV7rU7mqLlzQGgbGt6Bb9KWOkkZ5nog16bu3KO1xEHr3BVGnUAEdYx5VgOhoKA7qkAxnyq1So5xIycYCfdHHKZz6dJpc4gEjklBj6xrNnpFsa19cMpNnh3J8BZen+sNO1GwrVrOo930zlpYQVR9aaZo+q1WVq7/AP8Appjdt+oYjyFzNfV7HT9PcbW3H02jaKYwHfZBjetPUR1Oo2mwgU2Ez+Vy9KrnGUOsS9xJEAmYUGujhBqUapB5RKri/wCAqNCqOHGI6q6HAtxyEAHk/ZCInyZ5RqhCEDCC/p+jajfuaba2cabsCo7DfyvRtG0ejpFkaY2vquEvqcbj2+FD0v8A4fp+yZiNhccdyVoVHe3vPVAIOIyOeidszJgdELcJEZHCnOMx1xCAmSZxHRIkgk8iIUGmPiEhI8+EBGkkDBhTpjB4/CDPJnEDlGpu/wAuJAQWQYb4KRhsxgEqBftI58JSXN3Hnugmw5JbEnjCMBjIkjwggAcZPVE3x0/lBiOfPcfdRNST48IRfOeFIPgGeAMoJEx1JjAQ3EhuUp9sCY6KJMcmQgiSDwTt/sVIGRIz/shU3AmDgSpB0AAcE8oJEQC7qUFx3dSjPO1kzyq7nR5+EEH4jMzmJQHkhvARKjoPM9MIZyPa74QaOgXP09QY0mGuELuqLg9kzIheZU3OpVGvaYLTMyu+0y7bUt2PDh7hMHlBrU3nEkQrIrQ3iY4KpU3A5KKXEN5MeUD3FwLemXOeZnk9FzRq3mrXjmirFBgMHmZVn1E6sbGoym0uJHLTlc3omk+qnUX1G3FC2ovdw5u57UG1V9MtJa99YGpEvJdBJ+/2XCepPSOq06gdbvZcUnmdjag3D7Lq3eldZfVLzqjKgIk7gZJ6dVgapofqOiXfSotdt5+nWygwNW9K1NL01l1eXtClWeAf0zj7474XN7GgxuC6e79IeoKtR1a9phhid1SpOFh19PdRc5r6gLgYICCp+3HKs2zzG0qFK3H1BOQrH0gyMgoGefdnhMwFzg0DJMBM85K1/SVg6+1amS2aND/Ef2xwEHodnR/TWdCgOKdNrf4Sq1BGYGcSp1XSfBKrVScEYHZA0+7E/ZTc4YByOoQRgz26qYdmZx1QGbIGTPjskDmMdkIuEmenAUhlxnjnlAaYGI+EVjskiZhBaTJEx8qbX5mcoCtJLun+6JTBJ8FDY4F2JRKbiBIx0wgKACJEJ3NJ7jCiCHH47og3dgg5px7fhImTP8KIB/aeymwEEEcTmUDsaYIMQVB4iI64Rcg9undIsMTOBwgq5Dpgmf4U3GBxzwUR9PIJCb6fGM9fKCLiYnoq73SCRx3AR3AzjE9UN9OZESUFYwQPzyouGDt/BRSwATB3TCi5uZAkIANEAkmD2ldZodN1bSW1GZfSJBA/zBcxWLLei6q/2taM4XQf05vHXlhXq4A+uQB4hBtWd61wkHK0W1JAnr1VG/sXAm4tCA+Zc3gH4VejdbxhxECHA4QafsJh+YzwrJrBrZaIHws+kd4wSOyKWkmSSCPCAd7fuoU97ckflcVfet7qlXrNbYOqEn2u4hd2yz/UkB/HEKbfT+mUiXPtqbjMyRKDyLUPVetX+9opNpt27ODK5qq24fUJqklx5lesepbOzpVXGnQY2SP2gZ8rgr8NdVxDeeEGKGkKL6hEI9xiSFRqOJJlBOm19aqGMBc5xhoHUr0305prdI076b4Neod1Qjoe32XCelX06WtUH1SABME9+i9GJlnWZ79UEqrtxABz4QXkCJz2TOcY4kzyk6HSYKBj7uRz2ykAQ3PXoogO6iFNuCSXceUEshpIOU4dmAcdlAEGAZKYQ0yJHlBYa4ES6MdU4eTPHZV5JcBOPKKwyOsH+EFhpIj4R2uP0z48qu0QMQI5U2uc4QMd/KCw18SCOiIHAf8AaAyZGDnCKTGBGO6DnwfdKmI6g/ZRE56Jbg3HcICyDMH4KcbgJ5+6AXnxnspNqCMFAXyeFBziOBI6DhIPknvP8KTjIHMTygG4AkOggFBef7fhEccEyhF3lA0ZEZJUQOZAjqk4AH28Huq2oXtOzt3Oe4fUAw0dUGR6puCKTbdroBy5eiegdJOmenbGo5xL7pn13jtu4H4XkF1Uq3Rc95Je44X0RTthb6VY0wIFKgxn4aEEHMEZGFg6tZupVTXogicuhdCHdxz1Qq1Jr2kHIPCDAs9RpuIbUlruMrSoXTHHAmcgzysjUdKdtLqTcg/Cw6t9c2RDatNxaDyg9Ho1mBonlUdQ1EMYQSBHVcMfVlOj7SSBJzPCydS9Utqsc1ji7zPJQbOuXzazHVOdswZXCahcgVHFrvlPd60aoI2jHlY1as6oTJn5QTq1i50hCJJ5UM9VIoLFo0vrBjZ3OBAjvE/7Lu/Tmrs1CwYx9QfqKY2vb38rkfTVE3Gol3Smwn7wsy2uq1lcCrbvcx7TyCg9WLnJy6faMGJmFzWjeqKN05tK+Ao1CID5hp+ey6SNw9pBkfZBKXSCePlMSIgxhMR7OfsE2NswYPlApzjMJzwJ5B/CjkScn4SnPVAZmTGOymBG2MjhDDsiMeVNrsiCJ7wgNu85nqjMiZx+EDgk4lGYSduYP+yA7B7fI7lGaGkA4QmkGRIRGzH7gg5z/lOf3OSSQDp9FL/K75SSQR/0Iv8AyEkkEBmoZ7qt1/KSSCZwHEY9y4rUXudev3OJ+T5SSQDt/wD6Uv8A9j+4X0rdYtMdgkkgz3Dj7pUf8vykkgDfj2n5WBqbGGllrT9kkkHD+oaVMOMU2D3/AOkeFyN40NJgAfASSQUSkOqSSBKSSSDpvRLR9O7MCY5+y5ap/wDR3ykkgh2PXK9J9MOc/RLcvcXQOplJJBsVsNpxj2of+VJJBF2G/ZLoEkkEzwnk7W5KSSArD7grVLn7pJIDM/2U5J6pJIP/2Q=="/>
          <p:cNvSpPr>
            <a:spLocks noChangeAspect="1" noChangeArrowheads="1"/>
          </p:cNvSpPr>
          <p:nvPr/>
        </p:nvSpPr>
        <p:spPr bwMode="auto">
          <a:xfrm>
            <a:off x="0"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4" name="Rectangle 13"/>
          <p:cNvSpPr/>
          <p:nvPr/>
        </p:nvSpPr>
        <p:spPr>
          <a:xfrm>
            <a:off x="755576" y="1268760"/>
            <a:ext cx="5400600" cy="369332"/>
          </a:xfrm>
          <a:prstGeom prst="rect">
            <a:avLst/>
          </a:prstGeom>
        </p:spPr>
        <p:txBody>
          <a:bodyPr wrap="square">
            <a:spAutoFit/>
          </a:bodyPr>
          <a:lstStyle/>
          <a:p>
            <a:pPr algn="just"/>
            <a:endParaRPr lang="fr-FR" dirty="0" smtClean="0"/>
          </a:p>
        </p:txBody>
      </p:sp>
      <p:sp>
        <p:nvSpPr>
          <p:cNvPr id="12" name="Rectangle 11"/>
          <p:cNvSpPr/>
          <p:nvPr/>
        </p:nvSpPr>
        <p:spPr>
          <a:xfrm>
            <a:off x="1115616" y="1772816"/>
            <a:ext cx="5256584" cy="338554"/>
          </a:xfrm>
          <a:prstGeom prst="rect">
            <a:avLst/>
          </a:prstGeom>
        </p:spPr>
        <p:txBody>
          <a:bodyPr wrap="square">
            <a:spAutoFit/>
          </a:bodyPr>
          <a:lstStyle/>
          <a:p>
            <a:pPr algn="just">
              <a:buClr>
                <a:schemeClr val="accent2"/>
              </a:buClr>
            </a:pPr>
            <a:endParaRPr lang="fr-FR" sz="1600" dirty="0"/>
          </a:p>
        </p:txBody>
      </p:sp>
      <p:pic>
        <p:nvPicPr>
          <p:cNvPr id="13" name="Image 12"/>
          <p:cNvPicPr/>
          <p:nvPr/>
        </p:nvPicPr>
        <p:blipFill>
          <a:blip r:embed="rId3" cstate="print"/>
          <a:srcRect/>
          <a:stretch>
            <a:fillRect/>
          </a:stretch>
        </p:blipFill>
        <p:spPr bwMode="auto">
          <a:xfrm>
            <a:off x="1931400" y="1706400"/>
            <a:ext cx="5281200" cy="344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2752"/>
            <a:ext cx="7776864" cy="908720"/>
          </a:xfrm>
        </p:spPr>
        <p:txBody>
          <a:bodyPr/>
          <a:lstStyle/>
          <a:p>
            <a:pPr algn="ctr"/>
            <a:r>
              <a:rPr lang="fr-FR" sz="1400" dirty="0" smtClean="0"/>
              <a:t/>
            </a:r>
            <a:br>
              <a:rPr lang="fr-FR" sz="1400" dirty="0" smtClean="0"/>
            </a:br>
            <a:r>
              <a:rPr lang="fr-FR" sz="2400" dirty="0" smtClean="0"/>
              <a:t> LE  </a:t>
            </a:r>
            <a:r>
              <a:rPr lang="fr-FR" sz="2400" dirty="0" err="1" smtClean="0"/>
              <a:t>MYSTÈre</a:t>
            </a:r>
            <a:r>
              <a:rPr lang="fr-FR" sz="2400" dirty="0" smtClean="0"/>
              <a:t>  de  L’énergie « noire » </a:t>
            </a:r>
            <a:br>
              <a:rPr lang="fr-FR" sz="2400" dirty="0" smtClean="0"/>
            </a:br>
            <a:endParaRPr lang="fr-FR" sz="2400" dirty="0"/>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31</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a:t>
            </a:r>
            <a:endParaRPr lang="fr-FR" dirty="0"/>
          </a:p>
        </p:txBody>
      </p:sp>
      <p:sp>
        <p:nvSpPr>
          <p:cNvPr id="2052" name="AutoShape 4"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54" name="AutoShape 6" descr="data:image/jpeg;base64,/9j/4AAQSkZJRgABAQAAAQABAAD/2wCEAAkGBhQSERUUEhQWFRQUFhAYFBUUFxQXFRYeFh0VFRkVFxQXGyYgFxkjHBkUHy8gIycpLCwsFyAxNTAqNSYrLCkBCQoKDgwOGg8PGiolHyQsKSksLSksKSktKS4sLCksLCksKikqKSksMCksKSkpLCwpLCwpKSkpKSwpKiwsLCkpKf/AABEIAEwA4AMBIgACEQEDEQH/xAAcAAABBQEBAQAAAAAAAAAAAAAHAAMEBQYBAgj/xAA9EAABAwIEAwYEAgcJAQAAAAABAAIDBBEFBhIhBzFBEyJRYXGBFDKRsaHBI0JigrLR8BUzQ1JTY3KS4ST/xAAZAQADAQEBAAAAAAAAAAAAAAAAAQIDBAX/xAAlEQADAAICAQQBBQAAAAAAAAAAAQIDERIhMQQTQVEUIkJxgbH/2gAMAwEAAhEDEQA/AAdZOCAp6khuVf0ODOeDpaXWBJsOQHUrpx4HYtmZMdl4IWimwxV1TQW6J16dyCeytXQvT22XYWXK5ktvQxCK6RhKvKDDi8gAXJ6DmpLsGJvZp7u7tjt438LLqXpm1snkZgtXFZVVDZQ/hisKxuR7GEk+aUppzLKHLXkZ5SXVxIBJJLtkAcXbJyKO6sYcOuFpGN0GyrslpKu24WvRwtbfjULkUWlcsrz+y1x2Fo/GoXIpCuKdVUmlQiFz1Ll6K2cSSXbKQOJJJIAu8MhRlypQspMOkqJACZAbA9RyA90IsMGyLXEKbs6Wkhadixrj4GwFj9SV6uOepn7IZlMuYfHPWwxy7RvkAdbb/MdN+gJFlM4o5SipKkNhFo5GB4abnSQXNIufNv4qTkjLfxRldcjs2jSRsQ7mCD4iyrqt9TXVAa9xll3Y29uTSV0XPLJvfS6JXgwNVhyYgpLFGRvCKR0ZPaDtA2+m223S6H02H6XEEWINiPMc1zLDFPc/A9tF9wygBxCmBG2o/Yo0YVk+OGeqkNiKj9W2wb1FuqGvCPBe0rO0JAEDdVupLu6B91HzHnGpbWSmOd4DHvayx5Dla1twneN3fCX4Qb0YuuoLOc0jdpIPtdesMy3JO7TEwvPM26eqkSSFziSbkkk+p6om5BnjpsNlqXgHvvB8wLAD6lb5ZUzvXYkDPFcmTwM1SxFrfHmPdZStpLIz1XEpk8MsMsNmvaQ0g336bIY1VNqWNYncva0PZljGU5HSkq6GF7qXT4eNrLnj0r2PZRsw4pwYYfBE6DhhO4xWI0Si+scm+qtsV4QPaxroHh/R4dtbzBWnt4k9bDbBDTYctpkbAo6ipbDJye14B8CBcLT13ClzKXtY36pGXL28gR+z1uPNUGTJNFdTkf6jR9bhbxMcHw+BMgSYSW1Bht3hJo9d7LQZ/wAux00kQjsNcY1AeLbAlSMcLYcaLj8onjcf3rfzTnFeN/xov8jmN7O3LqSPW9lqq3cL41sCIMnNGGGpdtJs4f8AE8lN4XZfp6l1Qydgf+jaG3/VuXAkefJWPEWbs6Klgb1AuBtfSP5qZk7CvgaOSpl2c9l7eA30j3J/FYVT9ptvtvoXyBfMNEI5JGA3DHyMB8dDi2/4LMSjdaXFnkknxJVD2JJXJ6ie9FoaihupYw82VjQYffoiNhHCmaaldKLB/wCpGdiR5lXOCZW66DYH5qayYIWtxnBXRPLHtLXNO4OxWaqILFYZsLjsaLvC+iKnEs3ZRO6GDn/0QlwuRFfEP/qwWCQfNSuLH+h2v9l34npwyGXeQ5BBhVRNte8pP7osh3QV0kMjZm3BBvfx8d1vOGtXHNTT0c1rOOqx2uHbG3upXE/DaeCjibGGtIcAwDnbqqm+OWopeWHwUuEZ9nlr4STpYXhpYOXe291pTkiJ2IzyyNHZjQ9oOwJdufbb8VieG2FiavjuNmAv928lsOJubxT6oY/7xzSHHfug7KMy1k44+uhrx2Z7E80R0OIPlow17SzTIzk0m4NgRysQDt4eaxM8pe5zjzc5xNuV3Ekm3S5VXNW7rRZGhZNWQsf8rn/UjcAreaiN/eieydhOSKiYB1tDTyLuvoFvMuYFohlw+ZwIna58bhyDhYket7H2TGbsxzwSmCniNwB3rG3oFHyxhdZLURVFQ9zWxPuG8ibjlbwWGSquOT6+vsaBti1K6CV8b/mjc5p9ja/vzUFk11reJbWuxCYt3vovbx07/ZY5zLbroVNpNi+Qx5awrDQ2GYhm4Fw8g2PLdpVnnvLFJJTPljEbJWNLmmMtGq29rN2KAzsQtspFPXX629zy/roufhvJvkVsN2WccdFg4mk7xj16b8yAbAfkmMk5pkko6yWXvGNz3NH7gdp/BQczyxR4HTCK2mXsRt46S59/O4P0XrKuIwtwOoBc1rw2cPG2olw7vrtYeyycpw615Yzzw7zBUVNVJ2hJiMbrtt3QSbAfdZXAqYHFGNbyE7regJK22UpY6fBnVEe7wHl/jqvpsfYhZjhrSGSsdMf8Nr3E+Bdv+a3lpPJSWl4JIHEOS+ITHrdn8IWty/mGmrqeOGs09tGWhmr9bewIP3Q7zLX9rVTP6F7re2yeyfAZK2Bv+40n0G5WlwnjSflIE+wyZlpqUyRmcsuwd0OI2B62KwHELNomtBAbxj5yORtyA8lH4pVOquIB+SNg/NVuUaGGaYsm5WFt7KMOJTKun/QNmUqqa6Yiw7dGduUMPbudJt4vH8+SyueYaYPZ8OW8iHBvS3Iqpc5K8BolcMsrNkc6eVt2MHcvyJ6lWmKcUXxS6aYAsaSHat9Xp4L3S1xhwEPj+Yuc0nw1ON/wQ3Tx41kpuvG9aBvQQc/wx1mHQ1zW6X3DXjxvsR52P3QVxKNG3EqZ0WXw14sdTTY+brhBXFOq5aS4P+Xoe+yNh81iirwzxdlpqWU/o6iMgX6OA29+f0CD0MlirqjxLTaxsfFZ4LTXFjaNIap0Mh0OLXNLhcHfwXuvx+WoLe2kL9As3V0CzFTiV+q80tfvzXb78uidH0flPBoMOoxUON3PjY+R5/aAdpHluAgjm3HjUTyyknvuJF+g6BWOI8RJZqGOkdbTGW9+51ODdmNcPLb6BYavq73XKnw3VPtjGZarvc1c4NiZjc17TZzSCD5jdZguT8FTZYYs3GuxtB5peLMb2fpozrAG7bG6g4rxPe9pZCzs7j5r7/8AiEcOJq1oqm67cXtN+BMK1FlH4zC45Gi87pnFzzz06iDc9bBQeLuW4ab4cwsDdTJGvtyOnRZ3ruVoHYhNhmEQiw7Rx3a7oH3N/Xkh5m3PUtZFGyYNvFqOoXBdfbfoolXVb/btgYCucQVykrLdV5r5blQQ5cdZHN7Q9Gq/txxYGFxLGklrb90E8yB/XNcZifS/NZjtivcU5utl6t+A0bejxB5YY2udpeRdgJ0uI5XCJVNG3DsNe9397KOnMF2wHsg5htdaxB3Fir/MObX1LWB5ADBYAdT/AJj5rrdK1/pJWTTb78+q3XCSi11hf0jjcfd1gB/Ehl8ZuiHwxzhFSPlE2zZWNs4b2LCSB73KmsnKWkBX5txDtKyd/QvcB6N7v5Fesr4N8XN2YeGGxIJ+yzVdX3cT1JJPuSUsNxx0Tw9jtLhyIW3uKZUoAnw8K5nODTO0A7E2Jt7XVdm3h5LQxNlLxI0u0usCNN7259DsFSU3Eera4OExJBHMCyk47xQqKuEwy6NLnNJLQQdtwOdrLNXk5L9S0GkaXhzIKinqqJxHfaHxg+PLb3AVTl3I00kv6ZhZHG7vXHMt6BZbBswup5myxmzm/Qg8wVt8R4vF0ZDIw2Rw3JNwL9bJ07VNx4YC4rY8O5TMPdYLvAO1+QCDmJS3JVtiuJl5JcbkkkkrOVEtyuXNSieCKQwvbZCF4SXnlDhlKTJSE2uquwJJrEw+S68JIdNgJJJJSB6ad1c4dU2VKE9DIQtsV8WJhYzpxFbXU1OzQ5skdzKSRpcbAXbbc8r7ob11bdMOqDZQ5H3W15eM8ZEcfJdeF1cXIyhLoK4kkBIiqSF7fWFRUlatoWh0Tm6mRV5Crkk5up8DJlRV3TAqCmlxJ22wJQrSumtKiJI50LROZXFOnESq1JUstLoND81SSmCUlxQ235DR/9k="/>
          <p:cNvSpPr>
            <a:spLocks noChangeAspect="1" noChangeArrowheads="1"/>
          </p:cNvSpPr>
          <p:nvPr/>
        </p:nvSpPr>
        <p:spPr bwMode="auto">
          <a:xfrm>
            <a:off x="0" y="-342900"/>
            <a:ext cx="2133600" cy="723900"/>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58" name="AutoShape 10" descr="data:image/jpeg;base64,/9j/4AAQSkZJRgABAQAAAQABAAD/2wBDAAkGBwgHBgkIBwgKCgkLDRYPDQwMDRsUFRAWIB0iIiAdHx8kKDQsJCYxJx8fLT0tMTU3Ojo6Iys/RD84QzQ5Ojf/2wBDAQoKCg0MDRoPDxo3JR8lNzc3Nzc3Nzc3Nzc3Nzc3Nzc3Nzc3Nzc3Nzc3Nzc3Nzc3Nzc3Nzc3Nzc3Nzc3Nzc3Nzf/wAARCACyARwDASIAAhEBAxEB/8QAHAAAAQUBAQEAAAAAAAAAAAAAAwABAgQFBgcI/8QANhAAAQMDAwMDAwMCBgMBAQAAAQACEQMEIQUSMUFRYQYicROBkRQyoQexI0JSwdHhFRYzciT/xAAUAQEAAAAAAAAAAAAAAAAAAAAA/8QAFBEBAAAAAAAAAAAAAAAAAAAAAP/aAAwDAQACEQMRAD8A6dxBGScdkJztw7Z5Kd+D7T07oTs9ZQRdVJzAGY+UxeQ0fP4TQ4iY5ynIO4AHHZBImOsn5US4kgA+ZKkWEZ3RjhDJcI9oPcoJSDnM/KjIk+EnENEzAQnOHU88lBj+rNUdZ6e5tGPr1Ttaew6lef3VtUo7TWO5z4Jzn7rsNbu7a41OnRL5fT4PQHosXV7s0qxY9wr1icuIgfZBWo12UrMkNDH8+7qs/e57nVQ8CTnOVofo9tqatUlu4S0O5WdSob3wwkN6RkkoK8y525xPaCrN1bupMaxjv3AOJjA8KxTs6rthYw7nZwOiLUcf02x43QZc44koMWo3Y4yA6IkhMajSyGgD+6s3Ln1XZa1oHRoVEtgygY5TsyQpho5UgASQUDO48fKTWkEhSbQe4YCuW9lUOSwnwgqNpl5g8pn0Szlp+y3qFhGXM54cRhHqWlI0y2oATGCAgwKbn0w19MuaR1W/pGuU2tFO4mi/gVWGAfkf7rEuaDreWxjkEHoqgPcoPUvTGs/W1J9EVGvY4SHDv8LtWeAc9F4TpF+/T7xtxTgvb56L2H05rFDV7FtalIj9wPIPUINRwBHzhDLTJP4RniPxKGN3KB2jMjxyrNPoCInoUFkknsFYbMDogm0/mVJsdgoSOesp5xHmcIDCBHWUi47ScfhQ3dcxKeZwQPygdg9uQPyncc4A/KcEZwOYUS4A5/sgwHlucA+Qgw4HjHITgzzx8zlPLSZJjCCLWy0EkSmLfc/uT3UhA4nITiDA6RwgER1Mz8IZ5gjMdUY+3p15hCqEtdIOZ5QQeQTjgdVXqugHaMc8qtquoMsQx9UO2ucGz0CoaxqlC2ox9QFzhLAHc/8ASDB17TRS1I16byS+HNYMyVi3zarbgOuCA/nYMwtR12wv+vcV6tR23O1sLNZuu7gw0hpMmefkoLVJta/fQt6RJc45gQuttPTNvplqy8a9larkGlMkk9l0fo/0iaFiL8sDbh4lgcP8p7rbOn1mboFBj4ggDnthB5hqdnd0KDX3TPoDb/hhoB3f9rLfQqk/TuaTw5rSWheoVfTdW8rivdV6hDHz72j+OyPS0CjWrVT9Npc0Bjfb06lB4vVtarm7abD5mB/Covs3M/cOF7gz0dTdUfupO+nOBHTzlEregLKvIpU9k8nug8M/R1NpdGPJCJRs6jodtMdwvYH/ANORSIe5808Y5J/hEf6MpOqgfS/b+2TgBB5ba2VR3tNJ4+F02maYXBv1GAtHUmSu4p+n6VMFraYGMuISGm06bADEDoAg5C6swx+5ggHoFjXdAseQWx3Xb3Vk36e7aJJxlYOpUWNG1wgcDHRByt1QbUZsMcdFg3Nu6jUIjC6Wu0scSeCcHsFUvKIq0oIz0KDAB7Lsv6f61R06rWtq79v1i3aTwCuNrMNJ8dUmuc0gzkcIPoWmRVYHNcCCJEGZSdA4/C8+9B+rS809Kv8ABPto1SeT/pK9B3bh7YiYhAVhgf8APVHDgQJOIVamQQYwPKK184PKAnGW8+U3MA8pieNyQifI7oCSYSIiBPOUwwCZ4HVPuG0iRKBNfzOc9UznSZH8JgZMRwmOT/wgwAcbcKLoEunCT3luIOEMOG0ycTlAbGznASkAY3bkEEQJI9ohTkB0DIhBKpUMHvPCrVHcuaYHhPVcZHMdUB74kAjhBT1SzZqNo+lV6jnt5XAXum1bCuadSuKm3LXD/td/ckhhO6O2VwN/dOqanVd+4N9sRKANas54AcxziOsmPwul9AaQ/UtYtxVafoB4c5oEAxnK52jdtqXdNtcNFOZ2Hj7r2L+nttTbR+uyM545Qd41rWwGgARwEnW7KnLGkDPCTTAE8orOiAFS3bUpupEwHDMdEOxsm0GkQTJ5PKvgCZhOeUAxRbAPJHdTaxrTwJSlKZQSLWEZ/sq1wxu0kNBKLuhV67zJMwEGZdbS0hkAjJ6rOe6A4FX7l8cAGRHdUK9Xa04a2DHeUGdelgadhBDsSuW1f6b3k8NnJW5e3G8QZknELndQcXhwBJHIIHRBzV44h75jKrvecCcEKzeQ+cEEnr2WZcVNsjJ8oKeoN3Hf1VIcK3XfvBVTrhBq+nbOvdaxZMoD3Gs088QvcBBI2xxleZf010mu/UP/ACdSmRb0muDHHG5x7L0sScwPhARgPWICm05gdDyoYaSOFJp9snrjKA4MjME8KJ/cDyZ4CZjtpGM+ExdBgYnqgLJBMnEJFxDQT04Qd+SMbVIkwIOf7ICtJH3RA7GII8oDXbesiMSERpEZCDm3mYxP3Q3e4QpuB2xHXooEcyUEQcTHhScTGI56KLnN4k448JQW4AxxgoI1STyCJ6Koahk7ZGMqzVPeTnmVXc0kiAI5MoBuG4QYgnhef6rSqW+qXNNrGkF0zEwCvQDM84lYfqDS317WpXp5qMaOOYQcnb25q1w1plzTggc5XtXogOtLSmyo4kviATkLxSjUda18OIg58LvPSvqGq+/oW272Pdgz0QezMeCBnlHYRGFn0Hw0D7q0yoMILQOE/KG12FIZQKcCeU0+UziAEJ9QAcoHe+QqtZxcNv4ypuqNnCFUILJ/lBWuGl2eo84AWddUg5hPTpPRa4czbuKz76vTDHDkIOZvKTQ45weJ5Cyr+2ptYSTOO62ry4LTDOCcyOixNTrB9PcSG/wg5HUHNYXRmf4WFVqF26cErU1Ko0ucexWM8w7JygFVdBhBRK3MpqG01WB+W7hOUHsfo0u/9Zsi9jR7TAA5HdbW6AJPXsqmmhlDT7elS9rG0xDT8KyXHsgKTImCJOESQA3+MIVMEieY8qTjACAgMkET+Et0mBz1Cgxx2xxzCcOh0zCCTjgR90tzgAOyg92JEYT7s8feUBQR0zhGDce4mVVpOyZKOHz1QYdUdT15QHCQcDCNVM/I6lBcTBiBPYII+0ycCPHKW7kNHB/hRzwRwog5knHygVV4OCYVckmDOZ5HZG3bv3Y8joq+cnoUDGTMD+VKA9u15EERgKBdAAkdyrumabdahUe22A2tyXE8IPLtctHWmp1KYBA5ae4K0/RumXF/qTBQOwsyHuEgLb9a6DcW9ejVfTl07cZlWP6ZNJ1ipS3OBjLehQepaYazbZn6nb9QAAlnBWi04aZkT3VVjQwRBPyg373upinScGEnmEGoa7Kbdz3QPJQP/JUOjxH/AOlxWqMqW9J9c13vIEkOqESuA131NqdWgbeiaVIdTTJLvhB7bW1i2aM1mgzEEqtV1IE4cCJ6FfOdXUNQdDX3NbHEuKNbanq1KPpXVwRPG8kIPf337Gho3t7qdS9/wBJAEZXmHpjV9UvazKFVriTy5y7DVqde2sjUaxxgAyMygt19XZTqtBe0dcHgKtc6lRFI1KlUMnpK811PX3sdVbJ5wCOIXP3etXdwxrHVXQMAAoO91H1TZMe9rKs9eMLmb/1CKwcyl7WnqeSuZfUe/wDceVH7/wAoL/6vcXb8zOUIndkcKuBPEojJkjogatwBzK7n0p6Ns7ttvdXtxPt3uoAiT8rhqol7AOYW76VpXFfXbdtKsWVSdxfPQcoPWixtMBrAA0DAHZQ3ASAf4TPcQ4wTwobhMf2QW2uEQ0wT1TgyJdGAq7Y7RlEkzOUBWugyOyIBjc3B8oUxkqRIBwf+kCcDkB0eFEbmkS4kKYIPaVFxwTjHWUBGNE9T5RJjhBaRHyOETcOwQY5dII7/AIQ3HMn+ym4YJ4lQPWcg+UEXdueyC5sc9FNwMAtOP7KLxAiYzJ6oAudAHdRBMbozGJTP4yCJTsIAgxwgiRgDJzyt7Qv1tvSsn2jh9N9VxqtcP3AYWIYLsc911np2nvo6eQPaBUBM4kFB0F5p1rqtt9K8pAtOQOo+64S29P1dF9dsFuwi1qNLhtP+XyvQ69xb21t9S4rMpBokucYAVWrVtrynSvKW2oQIbUaehQO5oA5+FUuGvDSWcnqrbfPACfaHMgiZQeZ67Y6vrOqC0td7LVpipU4BPhZnrD07Z6DYUhqd3d1HVaLjQZZ0w2kKg6OJyfvyvYqVvTDDDACfCwPUlpRubN1C6pUKtEZ21xIag8C0jT6l/c/SbiGlxzGBzC0NOtK77h1OiZ2u2meOV1FxXtNLL6Wm0bWm94h/0aZe6O0lWNE0zU9QrgUqJo0nwXVHt9xQdL6O0R1vRpvuKZDj0I4K6jXqNOppVQO5a0wEW3pChQp0+rQAT3Kraqx9WzqjnGEHztrRc2/rMOYcQq1hauurunT2uhzgCQDgStX1Pai21eqACATgFQsKtegd1vWfS7bSUGh6u0GppLW0LewpVLeo4Vqd7T3OeQWj2GDAz46rIttGrutH3Vw0UaIwDUwXfA5K2Ward29F7TV3budlRzSfkLGuale6eHVHud8kn+6Cjs2uMZEwERohH/TuHEkDlNUp7BPVBBwA2u5V3Qbo2Ou2VecfUDXHwcLPrOIYE9rUBq0yZlrwR+UHtTiJJwSFETOfshMcXNESCQDKk4ExHZAenA57SQjBwn4VZhMDoUQPjrA6oDg4zwna+ZIEd0IHA9shTaYAPTygmTn7ZTuEOiD57KO4EfaYCYkRGPKCcgHI5GPCIHGMO/hVgT3/AO1IGB/wgzDVmccHOE8SfkqDRB6QfKk0yZ/CBPAa0A4CDVdOJ6KTzubmfhAcTsxHY4QDeZAM4lO0k9+PyoTtbiQna4jBiCUEpiT0456rqfRk1KDqbj/86gcJ84XKOJ4j2rd9H3bad6+lP724zyUEvVlzUvrh9nTbuBO2At7QNJdpOhtty4lwBdBPCjdWTv17Lu2pipJ9zeoWyKgcCHHpEIKAqYarNJ0iCsveWPLM+0q7RrHuCI7oNJmG5VW8osuGFjwCPKm2qXeAR1U2y5wOO6DHo6FaMq7m2tIE8u2jK2KNsyhTADQIHQKXGTASe7B/3KCm8gvxKi9wDHggGRkKFR0nH7RwmFN9SmXlwDZhB4z/AFFtW09SFVhaWuJ45BXNWLhuguIXff1MtW/TFQFocD06rzqidrpBwg3KVKm94LnRPXlWv0dItDnOaY4ACzKVwMHgp6t3UYPa6R8ID3TadMnb24WPcu3Eu5CPVrknLjMdlSqOzCCFaCyOsp7SmRWZ/qLgAEhDnAEZ7rZ9MWP6zW6Ze2adM/Ucfjj+UHpLDFNmCHbQnJ2mPtMITnckY6AFSDnE4MoLFMQJJz5TgkgzOOkIe8wAOUt52nHPdAYP2wZPHCKyXc8DKpg7Byc8KbHmZ+3KC1uAMAmfhPMzxxCEJOYj5KUmeeOyAjMT0IxhGZMYKr05JEGO4RRxgwgyAcSYGU4dkgjrCYROBjuFCZy7ieqCRcIIjaR36IFQtmDPgjCdzsz44UKkEA8lAMmCRH8Kbe8AlDDwSBP5ClugGD9kE3tAp/JygWlxUtLttemcsdMKTiYIz8xwg1DAGDPhB6fo97Rv7dlxSOHD3CctKJXFwQ4NDQSf3DsvMrDUrjTqv1LV5bn3N6Fa3/ud1t91ITEYcg6W8a6lXbLp3DJCJQqhrGgHnwuZ0bV7rU7mqLlzQGgbGt6Bb9KWOkkZ5nog16bu3KO1xEHr3BVGnUAEdYx5VgOhoKA7qkAxnyq1So5xIycYCfdHHKZz6dJpc4gEjklBj6xrNnpFsa19cMpNnh3J8BZen+sNO1GwrVrOo930zlpYQVR9aaZo+q1WVq7/AP8Appjdt+oYjyFzNfV7HT9PcbW3H02jaKYwHfZBjetPUR1Oo2mwgU2Ez+Vy9KrnGUOsS9xJEAmYUGujhBqUapB5RKri/wCAqNCqOHGI6q6HAtxyEAHk/ZCInyZ5RqhCEDCC/p+jajfuaba2cabsCo7DfyvRtG0ejpFkaY2vquEvqcbj2+FD0v8A4fp+yZiNhccdyVoVHe3vPVAIOIyOeidszJgdELcJEZHCnOMx1xCAmSZxHRIkgk8iIUGmPiEhI8+EBGkkDBhTpjB4/CDPJnEDlGpu/wAuJAQWQYb4KRhsxgEqBftI58JSXN3Hnugmw5JbEnjCMBjIkjwggAcZPVE3x0/lBiOfPcfdRNST48IRfOeFIPgGeAMoJEx1JjAQ3EhuUp9sCY6KJMcmQgiSDwTt/sVIGRIz/shU3AmDgSpB0AAcE8oJEQC7qUFx3dSjPO1kzyq7nR5+EEH4jMzmJQHkhvARKjoPM9MIZyPa74QaOgXP09QY0mGuELuqLg9kzIheZU3OpVGvaYLTMyu+0y7bUt2PDh7hMHlBrU3nEkQrIrQ3iY4KpU3A5KKXEN5MeUD3FwLemXOeZnk9FzRq3mrXjmirFBgMHmZVn1E6sbGoym0uJHLTlc3omk+qnUX1G3FC2ovdw5u57UG1V9MtJa99YGpEvJdBJ+/2XCepPSOq06gdbvZcUnmdjag3D7Lq3eldZfVLzqjKgIk7gZJ6dVgapofqOiXfSotdt5+nWygwNW9K1NL01l1eXtClWeAf0zj7474XN7GgxuC6e79IeoKtR1a9phhid1SpOFh19PdRc5r6gLgYICCp+3HKs2zzG0qFK3H1BOQrH0gyMgoGefdnhMwFzg0DJMBM85K1/SVg6+1amS2aND/Ef2xwEHodnR/TWdCgOKdNrf4Sq1BGYGcSp1XSfBKrVScEYHZA0+7E/ZTc4YByOoQRgz26qYdmZx1QGbIGTPjskDmMdkIuEmenAUhlxnjnlAaYGI+EVjskiZhBaTJEx8qbX5mcoCtJLun+6JTBJ8FDY4F2JRKbiBIx0wgKACJEJ3NJ7jCiCHH47og3dgg5px7fhImTP8KIB/aeymwEEEcTmUDsaYIMQVB4iI64Rcg9undIsMTOBwgq5Dpgmf4U3GBxzwUR9PIJCb6fGM9fKCLiYnoq73SCRx3AR3AzjE9UN9OZESUFYwQPzyouGDt/BRSwATB3TCi5uZAkIANEAkmD2ldZodN1bSW1GZfSJBA/zBcxWLLei6q/2taM4XQf05vHXlhXq4A+uQB4hBtWd61wkHK0W1JAnr1VG/sXAm4tCA+Zc3gH4VejdbxhxECHA4QafsJh+YzwrJrBrZaIHws+kd4wSOyKWkmSSCPCAd7fuoU97ckflcVfet7qlXrNbYOqEn2u4hd2yz/UkB/HEKbfT+mUiXPtqbjMyRKDyLUPVetX+9opNpt27ODK5qq24fUJqklx5lesepbOzpVXGnQY2SP2gZ8rgr8NdVxDeeEGKGkKL6hEI9xiSFRqOJJlBOm19aqGMBc5xhoHUr0305prdI076b4Neod1Qjoe32XCelX06WtUH1SABME9+i9GJlnWZ79UEqrtxABz4QXkCJz2TOcY4kzyk6HSYKBj7uRz2ykAQ3PXoogO6iFNuCSXceUEshpIOU4dmAcdlAEGAZKYQ0yJHlBYa4ES6MdU4eTPHZV5JcBOPKKwyOsH+EFhpIj4R2uP0z48qu0QMQI5U2uc4QMd/KCw18SCOiIHAf8AaAyZGDnCKTGBGO6DnwfdKmI6g/ZRE56Jbg3HcICyDMH4KcbgJ5+6AXnxnspNqCMFAXyeFBziOBI6DhIPknvP8KTjIHMTygG4AkOggFBef7fhEccEyhF3lA0ZEZJUQOZAjqk4AH28Huq2oXtOzt3Oe4fUAw0dUGR6puCKTbdroBy5eiegdJOmenbGo5xL7pn13jtu4H4XkF1Uq3Rc95Je44X0RTthb6VY0wIFKgxn4aEEHMEZGFg6tZupVTXogicuhdCHdxz1Qq1Jr2kHIPCDAs9RpuIbUlruMrSoXTHHAmcgzysjUdKdtLqTcg/Cw6t9c2RDatNxaDyg9Ho1mBonlUdQ1EMYQSBHVcMfVlOj7SSBJzPCydS9Utqsc1ji7zPJQbOuXzazHVOdswZXCahcgVHFrvlPd60aoI2jHlY1as6oTJn5QTq1i50hCJJ5UM9VIoLFo0vrBjZ3OBAjvE/7Lu/Tmrs1CwYx9QfqKY2vb38rkfTVE3Gol3Smwn7wsy2uq1lcCrbvcx7TyCg9WLnJy6faMGJmFzWjeqKN05tK+Ao1CID5hp+ey6SNw9pBkfZBKXSCePlMSIgxhMR7OfsE2NswYPlApzjMJzwJ5B/CjkScn4SnPVAZmTGOymBG2MjhDDsiMeVNrsiCJ7wgNu85nqjMiZx+EDgk4lGYSduYP+yA7B7fI7lGaGkA4QmkGRIRGzH7gg5z/lOf3OSSQDp9FL/K75SSQR/0Iv8AyEkkEBmoZ7qt1/KSSCZwHEY9y4rUXudev3OJ+T5SSQDt/wD6Uv8A9j+4X0rdYtMdgkkgz3Dj7pUf8vykkgDfj2n5WBqbGGllrT9kkkHD+oaVMOMU2D3/AOkeFyN40NJgAfASSQUSkOqSSBKSSSDpvRLR9O7MCY5+y5ap/wDR3ykkgh2PXK9J9MOc/RLcvcXQOplJJBsVsNpxj2of+VJJBF2G/ZLoEkkEzwnk7W5KSSArD7grVLn7pJIDM/2U5J6pJIP/2Q=="/>
          <p:cNvSpPr>
            <a:spLocks noChangeAspect="1" noChangeArrowheads="1"/>
          </p:cNvSpPr>
          <p:nvPr/>
        </p:nvSpPr>
        <p:spPr bwMode="auto">
          <a:xfrm>
            <a:off x="0" y="-808038"/>
            <a:ext cx="2705100" cy="169545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4" name="Rectangle 13"/>
          <p:cNvSpPr/>
          <p:nvPr/>
        </p:nvSpPr>
        <p:spPr>
          <a:xfrm>
            <a:off x="755576" y="1268760"/>
            <a:ext cx="5400600" cy="369332"/>
          </a:xfrm>
          <a:prstGeom prst="rect">
            <a:avLst/>
          </a:prstGeom>
        </p:spPr>
        <p:txBody>
          <a:bodyPr wrap="square">
            <a:spAutoFit/>
          </a:bodyPr>
          <a:lstStyle/>
          <a:p>
            <a:pPr algn="just"/>
            <a:endParaRPr lang="fr-FR" dirty="0" smtClean="0"/>
          </a:p>
        </p:txBody>
      </p:sp>
      <p:sp>
        <p:nvSpPr>
          <p:cNvPr id="12" name="Rectangle 11"/>
          <p:cNvSpPr/>
          <p:nvPr/>
        </p:nvSpPr>
        <p:spPr>
          <a:xfrm>
            <a:off x="3131840" y="1772816"/>
            <a:ext cx="5760640" cy="954107"/>
          </a:xfrm>
          <a:prstGeom prst="rect">
            <a:avLst/>
          </a:prstGeom>
        </p:spPr>
        <p:txBody>
          <a:bodyPr wrap="square">
            <a:spAutoFit/>
          </a:bodyPr>
          <a:lstStyle/>
          <a:p>
            <a:pPr algn="just"/>
            <a:r>
              <a:rPr lang="en-GB" sz="1400" i="1" dirty="0" smtClean="0"/>
              <a:t>No </a:t>
            </a:r>
            <a:r>
              <a:rPr lang="en-GB" sz="1400" i="1" dirty="0" err="1" smtClean="0"/>
              <a:t>colors</a:t>
            </a:r>
            <a:r>
              <a:rPr lang="en-GB" sz="1400" i="1" dirty="0" smtClean="0"/>
              <a:t> anymore, I want them to turn black. </a:t>
            </a:r>
          </a:p>
          <a:p>
            <a:pPr algn="just"/>
            <a:r>
              <a:rPr lang="en-GB" sz="1400" i="1" dirty="0" smtClean="0"/>
              <a:t>I </a:t>
            </a:r>
            <a:r>
              <a:rPr lang="en-GB" sz="1400" i="1" dirty="0" err="1" smtClean="0"/>
              <a:t>wanna</a:t>
            </a:r>
            <a:r>
              <a:rPr lang="en-GB" sz="1400" i="1" dirty="0" smtClean="0"/>
              <a:t> see the sun blotted out from the sky.</a:t>
            </a:r>
          </a:p>
          <a:p>
            <a:pPr algn="just"/>
            <a:r>
              <a:rPr lang="en-GB" sz="1400" i="1" dirty="0" smtClean="0"/>
              <a:t>I </a:t>
            </a:r>
            <a:r>
              <a:rPr lang="en-GB" sz="1400" i="1" dirty="0" err="1" smtClean="0"/>
              <a:t>wanna</a:t>
            </a:r>
            <a:r>
              <a:rPr lang="en-GB" sz="1400" i="1" dirty="0" smtClean="0"/>
              <a:t> see it painted, painted, painted, painted black Yeah !</a:t>
            </a:r>
            <a:endParaRPr lang="fr-FR" sz="1400" dirty="0" smtClean="0"/>
          </a:p>
          <a:p>
            <a:pPr algn="just"/>
            <a:r>
              <a:rPr lang="en-GB" sz="1400" i="1" dirty="0" smtClean="0"/>
              <a:t>				</a:t>
            </a:r>
            <a:r>
              <a:rPr lang="en-GB" sz="1400" b="1" i="1" dirty="0" smtClean="0"/>
              <a:t>The Rolling Stones</a:t>
            </a:r>
            <a:endParaRPr lang="en-GB" sz="1400" b="1" i="1" dirty="0"/>
          </a:p>
        </p:txBody>
      </p:sp>
      <p:pic>
        <p:nvPicPr>
          <p:cNvPr id="53250" name="Picture 2" descr="http://www.gurumed.org/wp-content/uploads/2011/05/nergie-noire.jpg"/>
          <p:cNvPicPr>
            <a:picLocks noChangeAspect="1" noChangeArrowheads="1"/>
          </p:cNvPicPr>
          <p:nvPr/>
        </p:nvPicPr>
        <p:blipFill>
          <a:blip r:embed="rId3" cstate="print"/>
          <a:srcRect/>
          <a:stretch>
            <a:fillRect/>
          </a:stretch>
        </p:blipFill>
        <p:spPr bwMode="auto">
          <a:xfrm>
            <a:off x="971600" y="3356992"/>
            <a:ext cx="2928325" cy="2196244"/>
          </a:xfrm>
          <a:prstGeom prst="rect">
            <a:avLst/>
          </a:prstGeom>
          <a:noFill/>
        </p:spPr>
      </p:pic>
      <p:pic>
        <p:nvPicPr>
          <p:cNvPr id="167938" name="Picture 2" descr="http://www.podcastscience.fm/wp-content/uploads/2011/04/future_universe.jpg"/>
          <p:cNvPicPr>
            <a:picLocks noChangeAspect="1" noChangeArrowheads="1"/>
          </p:cNvPicPr>
          <p:nvPr/>
        </p:nvPicPr>
        <p:blipFill>
          <a:blip r:embed="rId4" cstate="print"/>
          <a:srcRect/>
          <a:stretch>
            <a:fillRect/>
          </a:stretch>
        </p:blipFill>
        <p:spPr bwMode="auto">
          <a:xfrm>
            <a:off x="5004048" y="3068960"/>
            <a:ext cx="3384376" cy="261617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DSM	</a:t>
            </a:r>
            <a:br>
              <a:rPr lang="fr-FR" dirty="0" smtClean="0"/>
            </a:br>
            <a:r>
              <a:rPr lang="fr-FR" dirty="0" smtClean="0"/>
              <a:t>IRAMIS</a:t>
            </a:r>
            <a:br>
              <a:rPr lang="fr-FR" dirty="0" smtClean="0"/>
            </a:br>
            <a:r>
              <a:rPr lang="fr-FR" dirty="0" smtClean="0"/>
              <a:t>SPEC</a:t>
            </a:r>
            <a:endParaRPr lang="fr-FR" dirty="0"/>
          </a:p>
        </p:txBody>
      </p:sp>
      <p:sp>
        <p:nvSpPr>
          <p:cNvPr id="7" name="Espace réservé du contenu 6"/>
          <p:cNvSpPr>
            <a:spLocks noGrp="1"/>
          </p:cNvSpPr>
          <p:nvPr>
            <p:ph idx="1"/>
          </p:nvPr>
        </p:nvSpPr>
        <p:spPr/>
        <p:txBody>
          <a:bodyPr/>
          <a:lstStyle/>
          <a:p>
            <a:r>
              <a:rPr lang="fr-FR" dirty="0" smtClean="0"/>
              <a:t>Commissariat à l’énergie atomique et aux énergies alternatives</a:t>
            </a:r>
          </a:p>
          <a:p>
            <a:r>
              <a:rPr lang="fr-FR" dirty="0" smtClean="0"/>
              <a:t>Centre de Saclay</a:t>
            </a:r>
            <a:r>
              <a:rPr lang="fr-FR" sz="950" b="1" dirty="0" smtClean="0"/>
              <a:t> </a:t>
            </a:r>
            <a:r>
              <a:rPr lang="fr-FR" sz="950" b="1" dirty="0" smtClean="0">
                <a:solidFill>
                  <a:schemeClr val="bg2"/>
                </a:solidFill>
              </a:rPr>
              <a:t>| </a:t>
            </a:r>
            <a:r>
              <a:rPr lang="fr-FR" dirty="0" smtClean="0"/>
              <a:t>91191 Gif-sur-Yvette Cedex</a:t>
            </a:r>
          </a:p>
          <a:p>
            <a:r>
              <a:rPr lang="fr-FR" dirty="0" smtClean="0"/>
              <a:t>T. +33 (0)1 69087412 </a:t>
            </a:r>
            <a:r>
              <a:rPr lang="fr-FR" sz="950" b="1" dirty="0" smtClean="0">
                <a:solidFill>
                  <a:schemeClr val="bg2"/>
                </a:solidFill>
              </a:rPr>
              <a:t>|</a:t>
            </a:r>
            <a:r>
              <a:rPr lang="fr-FR" dirty="0" smtClean="0"/>
              <a:t> </a:t>
            </a:r>
          </a:p>
          <a:p>
            <a:pPr lvl="1"/>
            <a:r>
              <a:rPr lang="fr-FR" dirty="0" smtClean="0"/>
              <a:t>Etablissement public à caractère industriel et commercial </a:t>
            </a:r>
            <a:r>
              <a:rPr lang="fr-FR" sz="800" b="1" dirty="0" smtClean="0">
                <a:solidFill>
                  <a:schemeClr val="bg2"/>
                </a:solidFill>
              </a:rPr>
              <a:t>|</a:t>
            </a:r>
            <a:r>
              <a:rPr lang="fr-FR" dirty="0" smtClean="0"/>
              <a:t> RCS Paris B 775 685 019</a:t>
            </a:r>
            <a:endParaRPr lang="fr-FR" dirty="0"/>
          </a:p>
        </p:txBody>
      </p:sp>
      <p:sp>
        <p:nvSpPr>
          <p:cNvPr id="2" name="Espace réservé de la date 1"/>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3" name="Espace réservé du numéro de diapositive 2"/>
          <p:cNvSpPr>
            <a:spLocks noGrp="1"/>
          </p:cNvSpPr>
          <p:nvPr>
            <p:ph type="sldNum" sz="quarter" idx="11"/>
          </p:nvPr>
        </p:nvSpPr>
        <p:spPr/>
        <p:txBody>
          <a:bodyPr/>
          <a:lstStyle/>
          <a:p>
            <a:r>
              <a:rPr lang="fr-FR" dirty="0" smtClean="0"/>
              <a:t>|  PAGE </a:t>
            </a:r>
            <a:fld id="{AEFB9B6D-867A-40B8-ACB0-35CC9F272C9C}" type="slidenum">
              <a:rPr lang="fr-FR" smtClean="0"/>
              <a:pPr/>
              <a:t>32</a:t>
            </a:fld>
            <a:endParaRPr lang="fr-FR" dirty="0"/>
          </a:p>
        </p:txBody>
      </p:sp>
      <p:sp>
        <p:nvSpPr>
          <p:cNvPr id="4" name="Espace réservé du pied de page 3"/>
          <p:cNvSpPr>
            <a:spLocks noGrp="1"/>
          </p:cNvSpPr>
          <p:nvPr>
            <p:ph type="ftr" sz="quarter" idx="12"/>
          </p:nvPr>
        </p:nvSpPr>
        <p:spPr/>
        <p:txBody>
          <a:bodyPr/>
          <a:lstStyle/>
          <a:p>
            <a:r>
              <a:rPr lang="fr-FR" dirty="0" smtClean="0"/>
              <a:t>CEA | 10 AVRIL 2012</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2752"/>
            <a:ext cx="8496944" cy="908720"/>
          </a:xfrm>
        </p:spPr>
        <p:txBody>
          <a:bodyPr/>
          <a:lstStyle/>
          <a:p>
            <a:pPr algn="ctr"/>
            <a:r>
              <a:rPr lang="fr-FR" dirty="0" smtClean="0"/>
              <a:t>L’ÉNERGIE : UN CONCEPT longtemps FLOU</a:t>
            </a:r>
            <a:endParaRPr lang="fr-FR" dirty="0"/>
          </a:p>
        </p:txBody>
      </p:sp>
      <p:sp>
        <p:nvSpPr>
          <p:cNvPr id="3" name="Espace réservé du contenu 2"/>
          <p:cNvSpPr>
            <a:spLocks noGrp="1"/>
          </p:cNvSpPr>
          <p:nvPr>
            <p:ph idx="1"/>
          </p:nvPr>
        </p:nvSpPr>
        <p:spPr>
          <a:xfrm>
            <a:off x="683568" y="4005064"/>
            <a:ext cx="8172464" cy="4968552"/>
          </a:xfrm>
        </p:spPr>
        <p:txBody>
          <a:bodyPr/>
          <a:lstStyle/>
          <a:p>
            <a:endParaRPr lang="fr-FR" sz="1600" dirty="0" smtClean="0">
              <a:solidFill>
                <a:schemeClr val="tx1"/>
              </a:solidFill>
              <a:latin typeface="Arial" pitchFamily="34" charset="0"/>
              <a:cs typeface="Arial" pitchFamily="34" charset="0"/>
            </a:endParaRPr>
          </a:p>
          <a:p>
            <a:endParaRPr lang="fr-FR" sz="1600" dirty="0" smtClean="0">
              <a:solidFill>
                <a:schemeClr val="tx1"/>
              </a:solidFill>
              <a:latin typeface="Arial" pitchFamily="34" charset="0"/>
              <a:cs typeface="Arial" pitchFamily="34" charset="0"/>
            </a:endParaRP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4</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 </a:t>
            </a:r>
            <a:endParaRPr lang="fr-FR" dirty="0"/>
          </a:p>
        </p:txBody>
      </p:sp>
      <p:sp>
        <p:nvSpPr>
          <p:cNvPr id="12289" name="Rectangle 1"/>
          <p:cNvSpPr>
            <a:spLocks noChangeArrowheads="1"/>
          </p:cNvSpPr>
          <p:nvPr/>
        </p:nvSpPr>
        <p:spPr bwMode="auto">
          <a:xfrm>
            <a:off x="827584" y="3089866"/>
            <a:ext cx="7848872"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mj-lt"/>
                <a:ea typeface="Times New Roman" pitchFamily="18" charset="0"/>
                <a:cs typeface="Arial" pitchFamily="34" charset="0"/>
              </a:rPr>
              <a:t>Apparemment,</a:t>
            </a:r>
            <a:r>
              <a:rPr kumimoji="0" lang="fr-FR" sz="1600" b="0" i="0" u="none" strike="noStrike" cap="none" normalizeH="0" dirty="0" smtClean="0">
                <a:ln>
                  <a:noFill/>
                </a:ln>
                <a:solidFill>
                  <a:schemeClr val="tx1"/>
                </a:solidFill>
                <a:effectLst/>
                <a:latin typeface="+mj-lt"/>
                <a:ea typeface="Times New Roman" pitchFamily="18" charset="0"/>
                <a:cs typeface="Arial" pitchFamily="34" charset="0"/>
              </a:rPr>
              <a:t> une vieille histoire : le mot énergie ne fleure-t-il pas bon le Grec Ancien ?</a:t>
            </a:r>
          </a:p>
          <a:p>
            <a:pPr marL="0" marR="0" lvl="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chemeClr val="tx1"/>
                </a:solidFill>
                <a:effectLst/>
                <a:latin typeface="Symbol" pitchFamily="18" charset="2"/>
                <a:ea typeface="Times New Roman" pitchFamily="18" charset="0"/>
                <a:cs typeface="Arial" pitchFamily="34" charset="0"/>
              </a:rPr>
              <a:t>Energeia</a:t>
            </a:r>
            <a:r>
              <a:rPr kumimoji="0" lang="fr-FR" sz="1600" b="0" i="0"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fr-FR" sz="1600" b="0" i="0" u="none" strike="noStrike" cap="none" normalizeH="0" dirty="0" smtClean="0">
                <a:ln>
                  <a:noFill/>
                </a:ln>
                <a:solidFill>
                  <a:schemeClr val="tx1"/>
                </a:solidFill>
                <a:effectLst/>
                <a:latin typeface="+mj-lt"/>
                <a:ea typeface="Times New Roman" pitchFamily="18" charset="0"/>
                <a:cs typeface="Arial" pitchFamily="34" charset="0"/>
              </a:rPr>
              <a:t> </a:t>
            </a:r>
            <a:r>
              <a:rPr kumimoji="0" lang="fr-FR" sz="1600" b="0" i="0" u="none" strike="noStrike" cap="none" normalizeH="0" baseline="0" dirty="0" smtClean="0">
                <a:ln>
                  <a:noFill/>
                </a:ln>
                <a:solidFill>
                  <a:schemeClr val="tx1"/>
                </a:solidFill>
                <a:effectLst/>
                <a:latin typeface="+mj-lt"/>
                <a:ea typeface="Times New Roman" pitchFamily="18" charset="0"/>
                <a:cs typeface="Arial" pitchFamily="34" charset="0"/>
              </a:rPr>
              <a:t>La force en action</a:t>
            </a:r>
          </a:p>
          <a:p>
            <a:pPr marL="0" marR="0" lvl="0" algn="just" defTabSz="914400" rtl="0" eaLnBrk="1" fontAlgn="base" latinLnBrk="0" hangingPunct="1">
              <a:lnSpc>
                <a:spcPct val="100000"/>
              </a:lnSpc>
              <a:spcBef>
                <a:spcPct val="0"/>
              </a:spcBef>
              <a:spcAft>
                <a:spcPct val="0"/>
              </a:spcAft>
              <a:buClrTx/>
              <a:buSzTx/>
              <a:buFontTx/>
              <a:buNone/>
              <a:tabLst/>
            </a:pPr>
            <a:endParaRPr lang="fr-FR" sz="1600" dirty="0" smtClean="0">
              <a:latin typeface="+mj-lt"/>
              <a:ea typeface="Times New Roman" pitchFamily="18" charset="0"/>
              <a:cs typeface="Arial" pitchFamily="34" charset="0"/>
            </a:endParaRPr>
          </a:p>
          <a:p>
            <a:pPr marL="0" marR="0" lvl="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mj-lt"/>
                <a:ea typeface="Times New Roman" pitchFamily="18" charset="0"/>
                <a:cs typeface="Arial" pitchFamily="34" charset="0"/>
              </a:rPr>
              <a:t>Aristote voyait dans cette notion philosophique le passage de ce qui est puissance (au sens de potentialité)</a:t>
            </a:r>
            <a:r>
              <a:rPr kumimoji="0" lang="fr-FR" sz="1600" b="0" i="0" u="none" strike="noStrike" cap="none" normalizeH="0" dirty="0" smtClean="0">
                <a:ln>
                  <a:noFill/>
                </a:ln>
                <a:solidFill>
                  <a:schemeClr val="tx1"/>
                </a:solidFill>
                <a:effectLst/>
                <a:latin typeface="+mj-lt"/>
                <a:ea typeface="Times New Roman" pitchFamily="18" charset="0"/>
                <a:cs typeface="Arial" pitchFamily="34" charset="0"/>
              </a:rPr>
              <a:t> </a:t>
            </a:r>
            <a:r>
              <a:rPr kumimoji="0" lang="fr-FR" sz="1600" b="0" i="0" u="none" strike="noStrike" cap="none" normalizeH="0" baseline="0" dirty="0" smtClean="0">
                <a:ln>
                  <a:noFill/>
                </a:ln>
                <a:solidFill>
                  <a:schemeClr val="tx1"/>
                </a:solidFill>
                <a:effectLst/>
                <a:latin typeface="+mj-lt"/>
                <a:ea typeface="Times New Roman" pitchFamily="18" charset="0"/>
                <a:cs typeface="Arial" pitchFamily="34" charset="0"/>
              </a:rPr>
              <a:t>en acte. En langage plus moderne, on dirait qu’elle jauge « la capacité à effectuer des transformations », par exemple à fournir du travail,</a:t>
            </a:r>
            <a:r>
              <a:rPr kumimoji="0" lang="fr-FR" sz="1600" b="0" i="0" u="none" strike="noStrike" cap="none" normalizeH="0" dirty="0" smtClean="0">
                <a:ln>
                  <a:noFill/>
                </a:ln>
                <a:solidFill>
                  <a:schemeClr val="tx1"/>
                </a:solidFill>
                <a:effectLst/>
                <a:latin typeface="+mj-lt"/>
                <a:ea typeface="Times New Roman" pitchFamily="18" charset="0"/>
                <a:cs typeface="Arial" pitchFamily="34" charset="0"/>
              </a:rPr>
              <a:t> à</a:t>
            </a:r>
            <a:r>
              <a:rPr kumimoji="0" lang="fr-FR" sz="1600" b="0" i="0" u="none" strike="noStrike" cap="none" normalizeH="0" baseline="0" dirty="0" smtClean="0">
                <a:ln>
                  <a:noFill/>
                </a:ln>
                <a:solidFill>
                  <a:schemeClr val="tx1"/>
                </a:solidFill>
                <a:effectLst/>
                <a:latin typeface="+mj-lt"/>
                <a:ea typeface="Times New Roman" pitchFamily="18" charset="0"/>
                <a:cs typeface="Arial" pitchFamily="34" charset="0"/>
              </a:rPr>
              <a:t> donner du mouvement, à modifier la température ou à changer</a:t>
            </a:r>
            <a:r>
              <a:rPr kumimoji="0" lang="fr-FR" sz="1600" b="0" i="0" u="none" strike="noStrike" cap="none" normalizeH="0" dirty="0" smtClean="0">
                <a:ln>
                  <a:noFill/>
                </a:ln>
                <a:solidFill>
                  <a:schemeClr val="tx1"/>
                </a:solidFill>
                <a:effectLst/>
                <a:latin typeface="+mj-lt"/>
                <a:ea typeface="Times New Roman" pitchFamily="18" charset="0"/>
                <a:cs typeface="Arial" pitchFamily="34" charset="0"/>
              </a:rPr>
              <a:t> l’état de la matière</a:t>
            </a:r>
            <a:r>
              <a:rPr lang="fr-FR" sz="1600" dirty="0" smtClean="0">
                <a:latin typeface="+mj-lt"/>
                <a:ea typeface="Times New Roman" pitchFamily="18" charset="0"/>
                <a:cs typeface="Arial" pitchFamily="34" charset="0"/>
              </a:rPr>
              <a:t>.</a:t>
            </a:r>
            <a:endParaRPr kumimoji="0" lang="fr-FR" sz="16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mj-lt"/>
              <a:ea typeface="Times New Roman" pitchFamily="18" charset="0"/>
              <a:cs typeface="Arial" pitchFamily="34" charset="0"/>
            </a:endParaRPr>
          </a:p>
          <a:p>
            <a:pPr lvl="0" algn="just" fontAlgn="base">
              <a:spcBef>
                <a:spcPct val="0"/>
              </a:spcBef>
              <a:spcAft>
                <a:spcPct val="0"/>
              </a:spcAft>
            </a:pPr>
            <a:r>
              <a:rPr kumimoji="0" lang="fr-FR" sz="1600" b="0" i="0" u="none" strike="noStrike" cap="none" normalizeH="0" baseline="0" dirty="0" smtClean="0">
                <a:ln>
                  <a:noFill/>
                </a:ln>
                <a:solidFill>
                  <a:schemeClr val="tx1"/>
                </a:solidFill>
                <a:effectLst/>
                <a:latin typeface="+mj-lt"/>
                <a:ea typeface="Times New Roman" pitchFamily="18" charset="0"/>
                <a:cs typeface="Arial" pitchFamily="34" charset="0"/>
              </a:rPr>
              <a:t> </a:t>
            </a:r>
            <a:r>
              <a:rPr lang="fr-FR" sz="1600" dirty="0" smtClean="0"/>
              <a:t> Dans le langage courant, le mot « </a:t>
            </a:r>
            <a:r>
              <a:rPr lang="fr-FR" sz="1600" i="1" dirty="0" smtClean="0"/>
              <a:t>énergie »</a:t>
            </a:r>
            <a:r>
              <a:rPr lang="fr-FR" sz="1600" dirty="0" smtClean="0"/>
              <a:t> demeure victime d’une polysémie problématique : il désigne tout aussi bien la </a:t>
            </a:r>
            <a:r>
              <a:rPr lang="fr-FR" sz="1600" i="1" dirty="0" smtClean="0"/>
              <a:t>force</a:t>
            </a:r>
            <a:r>
              <a:rPr lang="fr-FR" sz="1600" dirty="0" smtClean="0"/>
              <a:t> que la </a:t>
            </a:r>
            <a:r>
              <a:rPr lang="fr-FR" sz="1600" i="1" dirty="0" smtClean="0"/>
              <a:t>puissance</a:t>
            </a:r>
            <a:r>
              <a:rPr lang="fr-FR" sz="1600" dirty="0" smtClean="0"/>
              <a:t>, ou la </a:t>
            </a:r>
            <a:r>
              <a:rPr lang="fr-FR" sz="1600" i="1" dirty="0" smtClean="0"/>
              <a:t>vigueur,</a:t>
            </a:r>
            <a:r>
              <a:rPr lang="fr-FR" sz="1600" dirty="0" smtClean="0"/>
              <a:t> </a:t>
            </a:r>
            <a:r>
              <a:rPr lang="fr-FR" sz="1600" i="1" dirty="0" smtClean="0"/>
              <a:t>l’élan,</a:t>
            </a:r>
            <a:r>
              <a:rPr lang="fr-FR" sz="1600" dirty="0" smtClean="0"/>
              <a:t> le </a:t>
            </a:r>
            <a:r>
              <a:rPr lang="fr-FR" sz="1600" i="1" dirty="0" smtClean="0"/>
              <a:t>dynamisme,</a:t>
            </a:r>
            <a:r>
              <a:rPr lang="fr-FR" sz="1600" dirty="0" smtClean="0"/>
              <a:t> la </a:t>
            </a:r>
            <a:r>
              <a:rPr lang="fr-FR" sz="1600" i="1" dirty="0" smtClean="0"/>
              <a:t>volonté</a:t>
            </a:r>
            <a:r>
              <a:rPr lang="fr-FR" sz="1600" dirty="0" smtClean="0"/>
              <a:t>, la </a:t>
            </a:r>
            <a:r>
              <a:rPr lang="fr-FR" sz="1600" i="1" dirty="0" smtClean="0"/>
              <a:t>détermination</a:t>
            </a:r>
            <a:r>
              <a:rPr lang="fr-FR" sz="1600" dirty="0" smtClean="0"/>
              <a:t>…</a:t>
            </a:r>
            <a:endParaRPr kumimoji="0" lang="fr-FR" sz="1600" b="0" i="0" u="none" strike="noStrike" cap="none" normalizeH="0" baseline="0" dirty="0" smtClean="0">
              <a:ln>
                <a:noFill/>
              </a:ln>
              <a:solidFill>
                <a:schemeClr val="tx1"/>
              </a:solidFill>
              <a:effectLst/>
              <a:latin typeface="+mj-lt"/>
              <a:cs typeface="Arial" pitchFamily="34" charset="0"/>
            </a:endParaRPr>
          </a:p>
        </p:txBody>
      </p:sp>
      <p:pic>
        <p:nvPicPr>
          <p:cNvPr id="12290" name="Picture 2" descr="http://t0.gstatic.com/images?q=tbn:ANd9GcQI-_sy-FYfcGiSqG-xuUpkq92jqv4LMPDSEQmvZGF-v2TuGvEH5w"/>
          <p:cNvPicPr>
            <a:picLocks noChangeAspect="1" noChangeArrowheads="1"/>
          </p:cNvPicPr>
          <p:nvPr/>
        </p:nvPicPr>
        <p:blipFill>
          <a:blip r:embed="rId3" cstate="print"/>
          <a:srcRect/>
          <a:stretch>
            <a:fillRect/>
          </a:stretch>
        </p:blipFill>
        <p:spPr bwMode="auto">
          <a:xfrm>
            <a:off x="3707904" y="1052736"/>
            <a:ext cx="1626493" cy="203109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000" dirty="0" smtClean="0"/>
              <a:t>LA PREMIÈRE Occurrence Scientifique  du  terme</a:t>
            </a:r>
            <a:endParaRPr lang="fr-FR" sz="2000" dirty="0"/>
          </a:p>
        </p:txBody>
      </p:sp>
      <p:sp>
        <p:nvSpPr>
          <p:cNvPr id="3" name="Espace réservé du contenu 2"/>
          <p:cNvSpPr>
            <a:spLocks noGrp="1"/>
          </p:cNvSpPr>
          <p:nvPr>
            <p:ph idx="1"/>
          </p:nvPr>
        </p:nvSpPr>
        <p:spPr>
          <a:xfrm>
            <a:off x="683568" y="4005064"/>
            <a:ext cx="8172464" cy="4968552"/>
          </a:xfrm>
        </p:spPr>
        <p:txBody>
          <a:bodyPr/>
          <a:lstStyle/>
          <a:p>
            <a:endParaRPr lang="fr-FR" sz="1600" dirty="0" smtClean="0">
              <a:solidFill>
                <a:schemeClr val="tx1"/>
              </a:solidFill>
              <a:latin typeface="Arial" pitchFamily="34" charset="0"/>
              <a:cs typeface="Arial" pitchFamily="34" charset="0"/>
            </a:endParaRPr>
          </a:p>
          <a:p>
            <a:endParaRPr lang="fr-FR" sz="1600" dirty="0" smtClean="0">
              <a:solidFill>
                <a:schemeClr val="tx1"/>
              </a:solidFill>
              <a:latin typeface="Arial" pitchFamily="34" charset="0"/>
              <a:cs typeface="Arial" pitchFamily="34" charset="0"/>
            </a:endParaRPr>
          </a:p>
          <a:p>
            <a:r>
              <a:rPr lang="fr-FR" sz="1600" dirty="0" smtClean="0">
                <a:solidFill>
                  <a:schemeClr val="tx1"/>
                </a:solidFill>
                <a:latin typeface="Arial" pitchFamily="34" charset="0"/>
                <a:cs typeface="Arial" pitchFamily="34" charset="0"/>
              </a:rPr>
              <a:t>« L’énergie est le produit de la force appliquée à un corps par le déplacement infinitésimal subi par ce corps sous l’effet de cette force. »</a:t>
            </a:r>
          </a:p>
          <a:p>
            <a:r>
              <a:rPr lang="fr-FR" sz="1600" dirty="0" smtClean="0">
                <a:solidFill>
                  <a:schemeClr val="tx1"/>
                </a:solidFill>
                <a:latin typeface="Arial" pitchFamily="34" charset="0"/>
                <a:cs typeface="Arial" pitchFamily="34" charset="0"/>
              </a:rPr>
              <a:t>	</a:t>
            </a:r>
            <a:r>
              <a:rPr lang="fr-FR" sz="1600" b="1" i="1" dirty="0" smtClean="0">
                <a:solidFill>
                  <a:schemeClr val="tx1"/>
                </a:solidFill>
                <a:latin typeface="Arial" pitchFamily="34" charset="0"/>
                <a:cs typeface="Arial" pitchFamily="34" charset="0"/>
              </a:rPr>
              <a:t>Jean </a:t>
            </a:r>
            <a:r>
              <a:rPr lang="fr-FR" sz="1600" b="1" i="1" dirty="0" err="1" smtClean="0">
                <a:solidFill>
                  <a:schemeClr val="tx1"/>
                </a:solidFill>
                <a:latin typeface="Arial" pitchFamily="34" charset="0"/>
                <a:cs typeface="Arial" pitchFamily="34" charset="0"/>
              </a:rPr>
              <a:t>Bernouilli</a:t>
            </a:r>
            <a:r>
              <a:rPr lang="fr-FR" sz="1600" i="1" dirty="0" smtClean="0">
                <a:solidFill>
                  <a:schemeClr val="tx1"/>
                </a:solidFill>
                <a:latin typeface="Arial" pitchFamily="34" charset="0"/>
                <a:cs typeface="Arial" pitchFamily="34" charset="0"/>
              </a:rPr>
              <a:t>, lettre à Pierre Varignon, 26 janvier 1717</a:t>
            </a:r>
            <a:endParaRPr lang="fr-FR" sz="1600" i="1" dirty="0">
              <a:solidFill>
                <a:schemeClr val="tx1"/>
              </a:solidFill>
              <a:latin typeface="Arial" pitchFamily="34" charset="0"/>
              <a:cs typeface="Arial" pitchFamily="34" charset="0"/>
            </a:endParaRP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a:xfrm>
            <a:off x="5076056" y="6303598"/>
            <a:ext cx="4067944" cy="365125"/>
          </a:xfrm>
        </p:spPr>
        <p:txBody>
          <a:bodyPr/>
          <a:lstStyle/>
          <a:p>
            <a:r>
              <a:rPr lang="fr-FR" dirty="0" smtClean="0"/>
              <a:t>Etienne KLEIN, Conférence Cyclope, 18 décembre 2012|  PAGE </a:t>
            </a:r>
            <a:fld id="{AEFB9B6D-867A-40B8-ACB0-35CC9F272C9C}" type="slidenum">
              <a:rPr lang="fr-FR" smtClean="0"/>
              <a:pPr/>
              <a:t>5</a:t>
            </a:fld>
            <a:endParaRPr lang="fr-FR" dirty="0"/>
          </a:p>
        </p:txBody>
      </p:sp>
      <p:pic>
        <p:nvPicPr>
          <p:cNvPr id="10242" name="Picture 2" descr="http://t2.gstatic.com/images?q=tbn:ANd9GcQQ1A3PDYfV1ZdaI2B1dg5XxdbcN2eFdgqQ0LqAOeayt2m3YOUE"/>
          <p:cNvPicPr>
            <a:picLocks noChangeAspect="1" noChangeArrowheads="1"/>
          </p:cNvPicPr>
          <p:nvPr/>
        </p:nvPicPr>
        <p:blipFill>
          <a:blip r:embed="rId3" cstate="print"/>
          <a:srcRect/>
          <a:stretch>
            <a:fillRect/>
          </a:stretch>
        </p:blipFill>
        <p:spPr bwMode="auto">
          <a:xfrm>
            <a:off x="3347864" y="1268760"/>
            <a:ext cx="2088232" cy="250587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1800" dirty="0" smtClean="0"/>
              <a:t>L’Énergie  se  transforme  </a:t>
            </a:r>
            <a:br>
              <a:rPr lang="fr-FR" sz="1800" dirty="0" smtClean="0"/>
            </a:br>
            <a:r>
              <a:rPr lang="fr-FR" sz="1800" dirty="0" smtClean="0"/>
              <a:t>en  passant  d’une  forme À  une autre</a:t>
            </a:r>
            <a:endParaRPr lang="fr-FR" sz="1800" dirty="0"/>
          </a:p>
        </p:txBody>
      </p:sp>
      <p:sp>
        <p:nvSpPr>
          <p:cNvPr id="3" name="Espace réservé du contenu 2"/>
          <p:cNvSpPr>
            <a:spLocks noGrp="1"/>
          </p:cNvSpPr>
          <p:nvPr>
            <p:ph idx="1"/>
          </p:nvPr>
        </p:nvSpPr>
        <p:spPr>
          <a:xfrm>
            <a:off x="395536" y="3717032"/>
            <a:ext cx="8172464" cy="4968552"/>
          </a:xfrm>
        </p:spPr>
        <p:txBody>
          <a:bodyPr/>
          <a:lstStyle/>
          <a:p>
            <a:endParaRPr lang="fr-FR" sz="1600" dirty="0" smtClean="0">
              <a:solidFill>
                <a:schemeClr val="tx1"/>
              </a:solidFill>
              <a:latin typeface="Arial" pitchFamily="34" charset="0"/>
              <a:cs typeface="Arial" pitchFamily="34" charset="0"/>
            </a:endParaRPr>
          </a:p>
          <a:p>
            <a:pPr algn="just"/>
            <a:r>
              <a:rPr lang="fr-FR" sz="1400" dirty="0" smtClean="0">
                <a:solidFill>
                  <a:schemeClr val="tx1"/>
                </a:solidFill>
              </a:rPr>
              <a:t>Machine utilisée par James Prescott Joule pour démontrer en 1843 la conversion de l’énergie mécanique en énergie thermique. En descendant, un poids met en rotation des pales qui sont freinées dans l’eau par friction. En mesurant l’élévation de température de l’eau, Joule en déduisit l’équivalence entre énergie potentielle du poids et chaleur.</a:t>
            </a:r>
          </a:p>
          <a:p>
            <a:pPr algn="just"/>
            <a:endParaRPr lang="fr-FR" sz="1400" dirty="0" smtClean="0">
              <a:solidFill>
                <a:schemeClr val="tx1"/>
              </a:solidFill>
            </a:endParaRPr>
          </a:p>
          <a:p>
            <a:pPr algn="just"/>
            <a:r>
              <a:rPr lang="fr-FR" sz="1400" dirty="0" smtClean="0">
                <a:solidFill>
                  <a:schemeClr val="tx1"/>
                </a:solidFill>
              </a:rPr>
              <a:t>« L’expérience a montré que chaque fois que de la force vive est apparemment détruite, un équivalent de cette force vive est produit. Cet équivalent est la chaleur. » (J.-P. Joule, </a:t>
            </a:r>
            <a:r>
              <a:rPr lang="fr-FR" sz="1400" dirty="0" err="1" smtClean="0">
                <a:solidFill>
                  <a:schemeClr val="tx1"/>
                </a:solidFill>
              </a:rPr>
              <a:t>Scientific</a:t>
            </a:r>
            <a:r>
              <a:rPr lang="fr-FR" sz="1400" dirty="0" smtClean="0">
                <a:solidFill>
                  <a:schemeClr val="tx1"/>
                </a:solidFill>
              </a:rPr>
              <a:t> </a:t>
            </a:r>
            <a:r>
              <a:rPr lang="fr-FR" sz="1400" dirty="0" err="1" smtClean="0">
                <a:solidFill>
                  <a:schemeClr val="tx1"/>
                </a:solidFill>
              </a:rPr>
              <a:t>Papers</a:t>
            </a:r>
            <a:r>
              <a:rPr lang="fr-FR" sz="1400" dirty="0" smtClean="0">
                <a:solidFill>
                  <a:schemeClr val="tx1"/>
                </a:solidFill>
              </a:rPr>
              <a:t>, p. 269)</a:t>
            </a:r>
          </a:p>
          <a:p>
            <a:endParaRPr lang="fr-FR" sz="1600" dirty="0" smtClean="0">
              <a:solidFill>
                <a:schemeClr val="tx1"/>
              </a:solidFill>
              <a:latin typeface="Arial" pitchFamily="34" charset="0"/>
              <a:cs typeface="Arial" pitchFamily="34" charset="0"/>
            </a:endParaRP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a:xfrm>
            <a:off x="5076056" y="6303598"/>
            <a:ext cx="4067944" cy="365125"/>
          </a:xfrm>
        </p:spPr>
        <p:txBody>
          <a:bodyPr/>
          <a:lstStyle/>
          <a:p>
            <a:r>
              <a:rPr lang="fr-FR" dirty="0" smtClean="0"/>
              <a:t>Etienne KLEIN, Conférence Cyclope, 18 décembre 2012|  PAGE </a:t>
            </a:r>
            <a:fld id="{AEFB9B6D-867A-40B8-ACB0-35CC9F272C9C}" type="slidenum">
              <a:rPr lang="fr-FR" smtClean="0"/>
              <a:pPr/>
              <a:t>6</a:t>
            </a:fld>
            <a:endParaRPr lang="fr-FR" dirty="0"/>
          </a:p>
        </p:txBody>
      </p:sp>
      <p:pic>
        <p:nvPicPr>
          <p:cNvPr id="7" name="Image 6"/>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2987824" y="1268760"/>
            <a:ext cx="2782445" cy="232981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4744" y="1052736"/>
            <a:ext cx="8496944" cy="908720"/>
          </a:xfrm>
        </p:spPr>
        <p:txBody>
          <a:bodyPr/>
          <a:lstStyle/>
          <a:p>
            <a:pPr algn="ctr"/>
            <a:r>
              <a:rPr lang="fr-FR" dirty="0" smtClean="0"/>
              <a:t>L’ENERGIE : UN CONCEPT longtemps FLOU</a:t>
            </a:r>
            <a:endParaRPr lang="fr-FR" dirty="0"/>
          </a:p>
        </p:txBody>
      </p:sp>
      <p:sp>
        <p:nvSpPr>
          <p:cNvPr id="3" name="Espace réservé du contenu 2"/>
          <p:cNvSpPr>
            <a:spLocks noGrp="1"/>
          </p:cNvSpPr>
          <p:nvPr>
            <p:ph idx="1"/>
          </p:nvPr>
        </p:nvSpPr>
        <p:spPr>
          <a:xfrm>
            <a:off x="683568" y="4005064"/>
            <a:ext cx="8172464" cy="4968552"/>
          </a:xfrm>
        </p:spPr>
        <p:txBody>
          <a:bodyPr/>
          <a:lstStyle/>
          <a:p>
            <a:endParaRPr lang="fr-FR" sz="1600" dirty="0" smtClean="0">
              <a:solidFill>
                <a:schemeClr val="tx1"/>
              </a:solidFill>
              <a:latin typeface="Arial" pitchFamily="34" charset="0"/>
              <a:cs typeface="Arial" pitchFamily="34" charset="0"/>
            </a:endParaRPr>
          </a:p>
          <a:p>
            <a:endParaRPr lang="fr-FR" sz="1600" dirty="0" smtClean="0">
              <a:solidFill>
                <a:schemeClr val="tx1"/>
              </a:solidFill>
              <a:latin typeface="Arial" pitchFamily="34" charset="0"/>
              <a:cs typeface="Arial" pitchFamily="34" charset="0"/>
            </a:endParaRP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7</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 </a:t>
            </a:r>
            <a:endParaRPr lang="fr-FR" dirty="0"/>
          </a:p>
        </p:txBody>
      </p:sp>
      <p:sp>
        <p:nvSpPr>
          <p:cNvPr id="12289" name="Rectangle 1"/>
          <p:cNvSpPr>
            <a:spLocks noChangeArrowheads="1"/>
          </p:cNvSpPr>
          <p:nvPr/>
        </p:nvSpPr>
        <p:spPr bwMode="auto">
          <a:xfrm>
            <a:off x="827584" y="4567193"/>
            <a:ext cx="784887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mj-lt"/>
              <a:cs typeface="Arial" pitchFamily="34" charset="0"/>
            </a:endParaRPr>
          </a:p>
        </p:txBody>
      </p:sp>
      <p:pic>
        <p:nvPicPr>
          <p:cNvPr id="9" name="Picture 4" descr="planckmur"/>
          <p:cNvPicPr>
            <a:picLocks noChangeAspect="1" noChangeArrowheads="1"/>
          </p:cNvPicPr>
          <p:nvPr/>
        </p:nvPicPr>
        <p:blipFill>
          <a:blip r:embed="rId3" cstate="print"/>
          <a:srcRect/>
          <a:stretch>
            <a:fillRect/>
          </a:stretch>
        </p:blipFill>
        <p:spPr>
          <a:xfrm>
            <a:off x="6660232" y="1340768"/>
            <a:ext cx="2016224" cy="2391632"/>
          </a:xfrm>
          <a:prstGeom prst="rect">
            <a:avLst/>
          </a:prstGeom>
          <a:noFill/>
          <a:ln/>
        </p:spPr>
      </p:pic>
      <p:sp>
        <p:nvSpPr>
          <p:cNvPr id="60417" name="Rectangle 1"/>
          <p:cNvSpPr>
            <a:spLocks noChangeArrowheads="1"/>
          </p:cNvSpPr>
          <p:nvPr/>
        </p:nvSpPr>
        <p:spPr bwMode="auto">
          <a:xfrm>
            <a:off x="611560" y="1456327"/>
            <a:ext cx="453650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mj-lt"/>
                <a:ea typeface="Calibri" pitchFamily="34" charset="0"/>
                <a:cs typeface="Times New Roman" pitchFamily="18" charset="0"/>
              </a:rPr>
              <a:t>Dans un ouvrage publié en 1887 et intitulé </a:t>
            </a:r>
            <a:r>
              <a:rPr kumimoji="0" lang="fr-FR" sz="1200" b="1" i="1" u="none" strike="noStrike" cap="none" normalizeH="0" baseline="0" dirty="0" smtClean="0">
                <a:ln>
                  <a:noFill/>
                </a:ln>
                <a:solidFill>
                  <a:schemeClr val="tx1"/>
                </a:solidFill>
                <a:effectLst/>
                <a:latin typeface="+mj-lt"/>
                <a:ea typeface="Calibri" pitchFamily="34" charset="0"/>
                <a:cs typeface="Times New Roman" pitchFamily="18" charset="0"/>
              </a:rPr>
              <a:t>Le Principe de conservation de l’énergie, </a:t>
            </a:r>
            <a:r>
              <a:rPr kumimoji="0" lang="fr-FR" sz="1200" b="1" u="none" strike="noStrike" cap="none" normalizeH="0" baseline="0" dirty="0" smtClean="0">
                <a:ln>
                  <a:noFill/>
                </a:ln>
                <a:solidFill>
                  <a:schemeClr val="tx1"/>
                </a:solidFill>
                <a:effectLst/>
                <a:latin typeface="+mj-lt"/>
                <a:ea typeface="Calibri" pitchFamily="34" charset="0"/>
                <a:cs typeface="Times New Roman" pitchFamily="18" charset="0"/>
              </a:rPr>
              <a:t>Max Planck </a:t>
            </a:r>
            <a:r>
              <a:rPr kumimoji="0" lang="fr-FR" sz="1200" b="1" i="0" u="none" strike="noStrike" cap="none" normalizeH="0" baseline="0" dirty="0" smtClean="0">
                <a:ln>
                  <a:noFill/>
                </a:ln>
                <a:solidFill>
                  <a:schemeClr val="tx1"/>
                </a:solidFill>
                <a:effectLst/>
                <a:latin typeface="+mj-lt"/>
                <a:ea typeface="Calibri" pitchFamily="34" charset="0"/>
                <a:cs typeface="Times New Roman" pitchFamily="18" charset="0"/>
              </a:rPr>
              <a:t>explique qu’au-delà de ses diverses manifestations empiriques, </a:t>
            </a:r>
            <a:r>
              <a:rPr kumimoji="0" lang="fr-FR" sz="1200" b="1" i="1" u="none" strike="noStrike" cap="none" normalizeH="0" baseline="0" dirty="0" smtClean="0">
                <a:ln>
                  <a:noFill/>
                </a:ln>
                <a:solidFill>
                  <a:schemeClr val="tx1"/>
                </a:solidFill>
                <a:effectLst/>
                <a:latin typeface="+mj-lt"/>
                <a:ea typeface="Calibri" pitchFamily="34" charset="0"/>
                <a:cs typeface="Times New Roman" pitchFamily="18" charset="0"/>
              </a:rPr>
              <a:t>l’énergie doit d’abord et surtout être abstraitement considérée comme une grandeur qui se conserve</a:t>
            </a:r>
            <a:r>
              <a:rPr kumimoji="0" lang="fr-FR" sz="1200" b="1" i="0" u="none" strike="noStrike" cap="none" normalizeH="0" baseline="0" dirty="0" smtClean="0">
                <a:ln>
                  <a:noFill/>
                </a:ln>
                <a:solidFill>
                  <a:schemeClr val="tx1"/>
                </a:solidFill>
                <a:effectLst/>
                <a:latin typeface="+mj-lt"/>
                <a:ea typeface="Calibri" pitchFamily="34" charset="0"/>
                <a:cs typeface="Times New Roman" pitchFamily="18" charset="0"/>
              </a:rPr>
              <a:t>, et que c’est même cette caractéristique essentielle qui la dit le mieux.</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mj-lt"/>
                <a:ea typeface="Calibri" pitchFamily="34" charset="0"/>
                <a:cs typeface="Times New Roman" pitchFamily="18" charset="0"/>
              </a:rPr>
              <a:t>L’énergie trouvait là sa définition formelle moderne : une quantité que l’on peut associer à tout système et qui est fonction des divers paramètres caractérisant l’état de celui-ci à l’instant considéré ; elle dépend en particulier des positions et vitesses des parties du système et de leurs interactions mutuelles, et sa propriété la plus fondamentale est de rester constante au cours du temps lorsque le système est isolé.</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mj-lt"/>
                <a:ea typeface="Calibri" pitchFamily="34" charset="0"/>
                <a:cs typeface="Times New Roman" pitchFamily="18" charset="0"/>
              </a:rPr>
              <a:t> </a:t>
            </a:r>
          </a:p>
          <a:p>
            <a:pPr lvl="0" algn="just" fontAlgn="base">
              <a:spcBef>
                <a:spcPct val="0"/>
              </a:spcBef>
              <a:spcAft>
                <a:spcPct val="0"/>
              </a:spcAft>
            </a:pPr>
            <a:r>
              <a:rPr kumimoji="0" lang="fr-FR" sz="1200" b="1" i="0" u="none" strike="noStrike" cap="none" normalizeH="0" baseline="0" dirty="0" smtClean="0">
                <a:ln>
                  <a:noFill/>
                </a:ln>
                <a:solidFill>
                  <a:schemeClr val="tx1"/>
                </a:solidFill>
                <a:effectLst/>
                <a:latin typeface="+mj-lt"/>
                <a:ea typeface="Calibri" pitchFamily="34" charset="0"/>
                <a:cs typeface="Times New Roman" pitchFamily="18" charset="0"/>
              </a:rPr>
              <a:t>Cette découverte a exigé en son amont un très long travail de clarification conceptuelle</a:t>
            </a:r>
            <a:r>
              <a:rPr lang="fr-FR" sz="1200" b="1" dirty="0" smtClean="0"/>
              <a:t> (Faraday, Carnot, Joule, Mayer, Helmholtz, Thomson, Rankine…</a:t>
            </a:r>
            <a:r>
              <a:rPr kumimoji="0" lang="fr-FR" sz="1200" b="1" i="0" u="none" strike="noStrike" cap="none" normalizeH="0" baseline="0" dirty="0" smtClean="0">
                <a:ln>
                  <a:noFill/>
                </a:ln>
                <a:solidFill>
                  <a:schemeClr val="tx1"/>
                </a:solidFill>
                <a:effectLst/>
                <a:latin typeface="+mj-lt"/>
                <a:ea typeface="Calibri" pitchFamily="34" charset="0"/>
                <a:cs typeface="Times New Roman" pitchFamily="18" charset="0"/>
              </a:rPr>
              <a:t>) et de « nettoyage de la situation</a:t>
            </a:r>
            <a:r>
              <a:rPr kumimoji="0" lang="fr-FR" sz="1200" b="1" i="0" u="none" strike="noStrike" cap="none" normalizeH="0" dirty="0" smtClean="0">
                <a:ln>
                  <a:noFill/>
                </a:ln>
                <a:solidFill>
                  <a:schemeClr val="tx1"/>
                </a:solidFill>
                <a:effectLst/>
                <a:latin typeface="+mj-lt"/>
                <a:ea typeface="Calibri" pitchFamily="34" charset="0"/>
                <a:cs typeface="Times New Roman" pitchFamily="18" charset="0"/>
              </a:rPr>
              <a:t> verbale »</a:t>
            </a:r>
            <a:r>
              <a:rPr kumimoji="0" lang="fr-FR" sz="1200" b="1" i="0" u="none" strike="noStrike" cap="none" normalizeH="0" baseline="0" dirty="0" smtClean="0">
                <a:ln>
                  <a:noFill/>
                </a:ln>
                <a:solidFill>
                  <a:schemeClr val="tx1"/>
                </a:solidFill>
                <a:effectLst/>
                <a:latin typeface="+mj-lt"/>
                <a:ea typeface="Calibri" pitchFamily="34" charset="0"/>
                <a:cs typeface="Times New Roman" pitchFamily="18" charset="0"/>
              </a:rPr>
              <a:t>, preuve que le concept d’énergie n’est pas aussi intuitif qu’on pourrait le croire. Elle est aussi le résultat</a:t>
            </a:r>
            <a:r>
              <a:rPr kumimoji="0" lang="fr-FR" sz="1200" b="1" i="0" u="none" strike="noStrike" cap="none" normalizeH="0" dirty="0" smtClean="0">
                <a:ln>
                  <a:noFill/>
                </a:ln>
                <a:solidFill>
                  <a:schemeClr val="tx1"/>
                </a:solidFill>
                <a:effectLst/>
                <a:latin typeface="+mj-lt"/>
                <a:ea typeface="Calibri" pitchFamily="34" charset="0"/>
                <a:cs typeface="Times New Roman" pitchFamily="18" charset="0"/>
              </a:rPr>
              <a:t> d’un constat d’un nombre de plus en plus grand de conversions : chimique-électrique (pile), électrique-chimique (électrolyse), magnétique-mécanique…</a:t>
            </a:r>
            <a:endParaRPr kumimoji="0" lang="fr-FR" sz="1200" b="1"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mj-lt"/>
              <a:cs typeface="Arial" pitchFamily="34" charset="0"/>
            </a:endParaRPr>
          </a:p>
        </p:txBody>
      </p:sp>
      <p:sp>
        <p:nvSpPr>
          <p:cNvPr id="11" name="Rectangle 10"/>
          <p:cNvSpPr/>
          <p:nvPr/>
        </p:nvSpPr>
        <p:spPr>
          <a:xfrm>
            <a:off x="1907704" y="260648"/>
            <a:ext cx="4572000" cy="400110"/>
          </a:xfrm>
          <a:prstGeom prst="rect">
            <a:avLst/>
          </a:prstGeom>
        </p:spPr>
        <p:txBody>
          <a:bodyPr>
            <a:spAutoFit/>
          </a:bodyPr>
          <a:lstStyle/>
          <a:p>
            <a:pPr algn="ctr"/>
            <a:r>
              <a:rPr lang="fr-FR" sz="2000" b="1" dirty="0" smtClean="0">
                <a:solidFill>
                  <a:schemeClr val="bg1"/>
                </a:solidFill>
              </a:rPr>
              <a:t>MAX  PLANCK TROUVE  LA  CLÉ</a:t>
            </a:r>
            <a:endParaRPr lang="fr-FR" sz="2000" b="1" dirty="0">
              <a:solidFill>
                <a:schemeClr val="bg1"/>
              </a:solidFill>
            </a:endParaRPr>
          </a:p>
        </p:txBody>
      </p:sp>
      <p:pic>
        <p:nvPicPr>
          <p:cNvPr id="12" name="Image 11"/>
          <p:cNvPicPr/>
          <p:nvPr/>
        </p:nvPicPr>
        <p:blipFill>
          <a:blip r:embed="rId4" cstate="print"/>
          <a:srcRect/>
          <a:stretch>
            <a:fillRect/>
          </a:stretch>
        </p:blipFill>
        <p:spPr bwMode="auto">
          <a:xfrm>
            <a:off x="5327576" y="4005064"/>
            <a:ext cx="3816424" cy="2235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4744" y="1052736"/>
            <a:ext cx="8496944" cy="908720"/>
          </a:xfrm>
        </p:spPr>
        <p:txBody>
          <a:bodyPr/>
          <a:lstStyle/>
          <a:p>
            <a:pPr algn="ctr"/>
            <a:r>
              <a:rPr lang="fr-FR" dirty="0" smtClean="0"/>
              <a:t>L’ENERGIE : UN CONCEPT longtemps FLOU</a:t>
            </a:r>
            <a:endParaRPr lang="fr-FR" dirty="0"/>
          </a:p>
        </p:txBody>
      </p:sp>
      <p:sp>
        <p:nvSpPr>
          <p:cNvPr id="3" name="Espace réservé du contenu 2"/>
          <p:cNvSpPr>
            <a:spLocks noGrp="1"/>
          </p:cNvSpPr>
          <p:nvPr>
            <p:ph idx="1"/>
          </p:nvPr>
        </p:nvSpPr>
        <p:spPr>
          <a:xfrm>
            <a:off x="539552" y="3068960"/>
            <a:ext cx="8172464" cy="4968552"/>
          </a:xfrm>
        </p:spPr>
        <p:txBody>
          <a:bodyPr/>
          <a:lstStyle/>
          <a:p>
            <a:pPr algn="just"/>
            <a:r>
              <a:rPr lang="fr-FR" sz="1200" b="1" dirty="0" smtClean="0">
                <a:solidFill>
                  <a:schemeClr val="tx1"/>
                </a:solidFill>
                <a:latin typeface="+mj-lt"/>
              </a:rPr>
              <a:t>Dans le langage courant, puissance et énergie ne sont pas toujours distinguées. C’est ainsi qu’aux yeux de l’imaginaire collectif, le TNT demeure le symbole de l’énergie chimique. Or un kilo de TNT contient dix fois moins d’énergie qu’un kilo de pétrole, ce qui ne l’empêche pas de pouvoir délivrer une forte puissance : au contact de l’air, il explose, de sorte que toute son énergie se trouve libérée en un temps très court. Un kilo de pétrole contient quant à lui davantage d’énergie, mais il la libère plus tranquillement : la puissance associée est donc plus faible. </a:t>
            </a:r>
            <a:endParaRPr lang="fr-FR" sz="1200" b="1" dirty="0" smtClean="0">
              <a:solidFill>
                <a:schemeClr val="tx1"/>
              </a:solidFill>
              <a:latin typeface="+mj-lt"/>
              <a:cs typeface="Arial" pitchFamily="34" charset="0"/>
            </a:endParaRPr>
          </a:p>
          <a:p>
            <a:pPr algn="just"/>
            <a:r>
              <a:rPr lang="fr-FR" sz="1200" b="1" i="1" dirty="0" smtClean="0">
                <a:solidFill>
                  <a:schemeClr val="tx1"/>
                </a:solidFill>
                <a:latin typeface="+mj-lt"/>
              </a:rPr>
              <a:t>La puissance, c’est le débit de l’énergie</a:t>
            </a:r>
            <a:r>
              <a:rPr lang="fr-FR" sz="1200" b="1" dirty="0" smtClean="0">
                <a:solidFill>
                  <a:schemeClr val="tx1"/>
                </a:solidFill>
                <a:latin typeface="+mj-lt"/>
              </a:rPr>
              <a:t>, le rythme auquel elle se trouve délivrée. Plus précisément, la puissance est la quantité d'énergie par unité de temps fournie par un système à un autre. En conséquence de cette définition, deux systèmes de puissances différentes pourront fournir le même travail (la même énergie), mais le système le plus puissant le fera plus rapidement que l’autre. </a:t>
            </a:r>
          </a:p>
          <a:p>
            <a:pPr algn="just"/>
            <a:r>
              <a:rPr lang="fr-FR" sz="1200" b="1" dirty="0" smtClean="0">
                <a:solidFill>
                  <a:schemeClr val="tx1"/>
                </a:solidFill>
                <a:latin typeface="+mj-lt"/>
              </a:rPr>
              <a:t>D’un point de vue mathématique, la puissance est égale au produit d’une grandeur d’</a:t>
            </a:r>
            <a:r>
              <a:rPr lang="fr-FR" sz="1200" b="1" i="1" dirty="0" smtClean="0">
                <a:solidFill>
                  <a:schemeClr val="tx1"/>
                </a:solidFill>
                <a:latin typeface="+mj-lt"/>
              </a:rPr>
              <a:t>effort</a:t>
            </a:r>
            <a:r>
              <a:rPr lang="fr-FR" sz="1200" b="1" dirty="0" smtClean="0">
                <a:solidFill>
                  <a:schemeClr val="tx1"/>
                </a:solidFill>
                <a:latin typeface="+mj-lt"/>
              </a:rPr>
              <a:t> (une force, un couple, une pression, une tension,…) par une grandeur de </a:t>
            </a:r>
            <a:r>
              <a:rPr lang="fr-FR" sz="1200" b="1" i="1" dirty="0" smtClean="0">
                <a:solidFill>
                  <a:schemeClr val="tx1"/>
                </a:solidFill>
                <a:latin typeface="+mj-lt"/>
              </a:rPr>
              <a:t>flux </a:t>
            </a:r>
            <a:r>
              <a:rPr lang="fr-FR" sz="1200" b="1" dirty="0" smtClean="0">
                <a:solidFill>
                  <a:schemeClr val="tx1"/>
                </a:solidFill>
                <a:latin typeface="+mj-lt"/>
              </a:rPr>
              <a:t>(une vitesse, une vitesse angulaire, un débit, une intensité). </a:t>
            </a:r>
          </a:p>
          <a:p>
            <a:pPr algn="just"/>
            <a:r>
              <a:rPr lang="fr-FR" sz="1200" b="1" dirty="0" smtClean="0">
                <a:solidFill>
                  <a:schemeClr val="tx1"/>
                </a:solidFill>
                <a:latin typeface="+mj-lt"/>
              </a:rPr>
              <a:t>Elle se mesure en Watt (un joule par seconde).</a:t>
            </a:r>
          </a:p>
          <a:p>
            <a:endParaRPr lang="fr-FR" sz="1600" dirty="0" smtClean="0">
              <a:solidFill>
                <a:schemeClr val="tx1"/>
              </a:solidFill>
              <a:latin typeface="Arial" pitchFamily="34" charset="0"/>
              <a:cs typeface="Arial" pitchFamily="34" charset="0"/>
            </a:endParaRP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8</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 </a:t>
            </a:r>
            <a:endParaRPr lang="fr-FR" dirty="0"/>
          </a:p>
        </p:txBody>
      </p:sp>
      <p:sp>
        <p:nvSpPr>
          <p:cNvPr id="12289" name="Rectangle 1"/>
          <p:cNvSpPr>
            <a:spLocks noChangeArrowheads="1"/>
          </p:cNvSpPr>
          <p:nvPr/>
        </p:nvSpPr>
        <p:spPr bwMode="auto">
          <a:xfrm>
            <a:off x="827584" y="4567193"/>
            <a:ext cx="784887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mj-lt"/>
              <a:cs typeface="Arial" pitchFamily="34" charset="0"/>
            </a:endParaRPr>
          </a:p>
        </p:txBody>
      </p:sp>
      <p:sp>
        <p:nvSpPr>
          <p:cNvPr id="11" name="Rectangle 10"/>
          <p:cNvSpPr/>
          <p:nvPr/>
        </p:nvSpPr>
        <p:spPr>
          <a:xfrm>
            <a:off x="1403648" y="260648"/>
            <a:ext cx="7128792" cy="400110"/>
          </a:xfrm>
          <a:prstGeom prst="rect">
            <a:avLst/>
          </a:prstGeom>
        </p:spPr>
        <p:txBody>
          <a:bodyPr wrap="square">
            <a:spAutoFit/>
          </a:bodyPr>
          <a:lstStyle/>
          <a:p>
            <a:pPr algn="ctr"/>
            <a:r>
              <a:rPr lang="fr-FR" sz="2000" b="1" dirty="0" smtClean="0">
                <a:solidFill>
                  <a:schemeClr val="bg1"/>
                </a:solidFill>
              </a:rPr>
              <a:t>PUISSANCE  ET  ÉNERGIE  :  À NE PAS CONFONDRE…</a:t>
            </a:r>
            <a:endParaRPr lang="fr-FR" sz="2000" b="1" dirty="0">
              <a:solidFill>
                <a:schemeClr val="bg1"/>
              </a:solidFill>
            </a:endParaRPr>
          </a:p>
        </p:txBody>
      </p:sp>
      <p:pic>
        <p:nvPicPr>
          <p:cNvPr id="163842" name="Picture 2" descr="http://t0.gstatic.com/images?q=tbn:ANd9GcTj1CjNIVBWbT1RNJANptMA6em4enjWmCkGvHxdWBDAaQP6EyBDBvpHO5-Zbw"/>
          <p:cNvPicPr>
            <a:picLocks noChangeAspect="1" noChangeArrowheads="1"/>
          </p:cNvPicPr>
          <p:nvPr/>
        </p:nvPicPr>
        <p:blipFill>
          <a:blip r:embed="rId3" cstate="print"/>
          <a:srcRect/>
          <a:stretch>
            <a:fillRect/>
          </a:stretch>
        </p:blipFill>
        <p:spPr bwMode="auto">
          <a:xfrm>
            <a:off x="1907704" y="1268760"/>
            <a:ext cx="2421363" cy="1245494"/>
          </a:xfrm>
          <a:prstGeom prst="rect">
            <a:avLst/>
          </a:prstGeom>
          <a:noFill/>
        </p:spPr>
      </p:pic>
      <p:pic>
        <p:nvPicPr>
          <p:cNvPr id="163844" name="Picture 4" descr="http://www.e-monsite.com/s/2011/01/13/lepetrolentpe/84980332baril-petrole1-jpg.jpg"/>
          <p:cNvPicPr>
            <a:picLocks noChangeAspect="1" noChangeArrowheads="1"/>
          </p:cNvPicPr>
          <p:nvPr/>
        </p:nvPicPr>
        <p:blipFill>
          <a:blip r:embed="rId4" cstate="print"/>
          <a:srcRect/>
          <a:stretch>
            <a:fillRect/>
          </a:stretch>
        </p:blipFill>
        <p:spPr bwMode="auto">
          <a:xfrm>
            <a:off x="5796136" y="980728"/>
            <a:ext cx="2065412" cy="20654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4744" y="1052736"/>
            <a:ext cx="8496944" cy="908720"/>
          </a:xfrm>
        </p:spPr>
        <p:txBody>
          <a:bodyPr/>
          <a:lstStyle/>
          <a:p>
            <a:pPr algn="ctr"/>
            <a:r>
              <a:rPr lang="fr-FR" dirty="0" smtClean="0"/>
              <a:t>L’ENERGIE : UN CONCEPT longtemps FLOU</a:t>
            </a:r>
            <a:endParaRPr lang="fr-FR" dirty="0"/>
          </a:p>
        </p:txBody>
      </p:sp>
      <p:sp>
        <p:nvSpPr>
          <p:cNvPr id="3" name="Espace réservé du contenu 2"/>
          <p:cNvSpPr>
            <a:spLocks noGrp="1"/>
          </p:cNvSpPr>
          <p:nvPr>
            <p:ph idx="1"/>
          </p:nvPr>
        </p:nvSpPr>
        <p:spPr>
          <a:xfrm>
            <a:off x="539552" y="2276872"/>
            <a:ext cx="6192688" cy="5472608"/>
          </a:xfrm>
        </p:spPr>
        <p:txBody>
          <a:bodyPr/>
          <a:lstStyle/>
          <a:p>
            <a:pPr algn="just"/>
            <a:endParaRPr lang="fr-FR" sz="1200" b="1" dirty="0" smtClean="0">
              <a:solidFill>
                <a:schemeClr val="tx1"/>
              </a:solidFill>
              <a:latin typeface="+mj-lt"/>
            </a:endParaRPr>
          </a:p>
          <a:p>
            <a:pPr algn="just"/>
            <a:r>
              <a:rPr lang="fr-FR" sz="1200" b="1" dirty="0" smtClean="0">
                <a:solidFill>
                  <a:schemeClr val="tx1"/>
                </a:solidFill>
                <a:latin typeface="+mj-lt"/>
              </a:rPr>
              <a:t>Le corps humain consomme 100 W, soit 2,4 kWh/jour.</a:t>
            </a:r>
          </a:p>
          <a:p>
            <a:pPr algn="just"/>
            <a:endParaRPr lang="fr-FR" sz="1200" b="1" dirty="0" smtClean="0">
              <a:solidFill>
                <a:schemeClr val="tx1"/>
              </a:solidFill>
              <a:latin typeface="+mj-lt"/>
            </a:endParaRPr>
          </a:p>
          <a:p>
            <a:pPr algn="just"/>
            <a:r>
              <a:rPr lang="fr-FR" sz="1200" b="1" dirty="0" smtClean="0">
                <a:solidFill>
                  <a:schemeClr val="tx1"/>
                </a:solidFill>
                <a:latin typeface="+mj-lt"/>
              </a:rPr>
              <a:t>En mesurant l’énergie que chacun d’entre nous consomme en plus, on peut calculer le nombre d’ « esclaves énergétiques » (virtuels) qui travaillent pour lui.</a:t>
            </a:r>
          </a:p>
          <a:p>
            <a:pPr algn="just"/>
            <a:endParaRPr lang="fr-FR" sz="1200" b="1" dirty="0" smtClean="0">
              <a:solidFill>
                <a:schemeClr val="tx1"/>
              </a:solidFill>
              <a:latin typeface="+mj-lt"/>
            </a:endParaRPr>
          </a:p>
          <a:p>
            <a:pPr algn="just"/>
            <a:r>
              <a:rPr lang="fr-FR" sz="1200" b="1" dirty="0" smtClean="0">
                <a:solidFill>
                  <a:schemeClr val="tx1"/>
                </a:solidFill>
                <a:latin typeface="+mj-lt"/>
              </a:rPr>
              <a:t>Exemples : </a:t>
            </a:r>
          </a:p>
          <a:p>
            <a:pPr algn="just">
              <a:buFontTx/>
              <a:buChar char="-"/>
            </a:pPr>
            <a:r>
              <a:rPr lang="fr-FR" sz="1200" b="1" dirty="0" smtClean="0">
                <a:solidFill>
                  <a:schemeClr val="tx1"/>
                </a:solidFill>
                <a:latin typeface="+mj-lt"/>
              </a:rPr>
              <a:t> Une ampoule de 40 W correspond à 1 </a:t>
            </a:r>
            <a:r>
              <a:rPr lang="fr-FR" sz="1200" b="1" dirty="0" smtClean="0">
                <a:solidFill>
                  <a:schemeClr val="tx1"/>
                </a:solidFill>
                <a:latin typeface="+mj-lt"/>
              </a:rPr>
              <a:t>kWh/j</a:t>
            </a:r>
            <a:r>
              <a:rPr lang="fr-FR" sz="1200" b="1" dirty="0" smtClean="0">
                <a:solidFill>
                  <a:schemeClr val="tx1"/>
                </a:solidFill>
                <a:latin typeface="+mj-lt"/>
              </a:rPr>
              <a:t>, soit environ un demi-esclave.</a:t>
            </a:r>
          </a:p>
          <a:p>
            <a:pPr algn="just">
              <a:buFontTx/>
              <a:buChar char="-"/>
            </a:pPr>
            <a:r>
              <a:rPr lang="fr-FR" sz="1200" b="1" dirty="0" smtClean="0">
                <a:solidFill>
                  <a:schemeClr val="tx1"/>
                </a:solidFill>
                <a:latin typeface="+mj-lt"/>
              </a:rPr>
              <a:t> Une voiture consomme 8,5 litres/100 km et un litre d’essence peut libérer 7 kWh : si vous faites 50 kms par jour, cela représente 40 kWh/jour, soit 17 esclaves énergétiques…</a:t>
            </a:r>
          </a:p>
          <a:p>
            <a:pPr algn="just"/>
            <a:endParaRPr lang="fr-FR" sz="1200" b="1" dirty="0" smtClean="0">
              <a:solidFill>
                <a:schemeClr val="tx1"/>
              </a:solidFill>
              <a:latin typeface="+mj-lt"/>
            </a:endParaRPr>
          </a:p>
          <a:p>
            <a:pPr algn="just"/>
            <a:r>
              <a:rPr lang="fr-FR" sz="1200" b="1" dirty="0" smtClean="0">
                <a:solidFill>
                  <a:schemeClr val="tx1"/>
                </a:solidFill>
                <a:latin typeface="+mj-lt"/>
              </a:rPr>
              <a:t>- Un français moyen a plus de 150 esclaves à sa disposition.</a:t>
            </a:r>
          </a:p>
          <a:p>
            <a:pPr algn="just"/>
            <a:endParaRPr lang="fr-FR" sz="1200" b="1" dirty="0" smtClean="0">
              <a:solidFill>
                <a:schemeClr val="tx1"/>
              </a:solidFill>
              <a:latin typeface="+mj-lt"/>
            </a:endParaRPr>
          </a:p>
          <a:p>
            <a:pPr algn="just"/>
            <a:endParaRPr lang="fr-FR" sz="1200" b="1" dirty="0" smtClean="0">
              <a:solidFill>
                <a:schemeClr val="tx1"/>
              </a:solidFill>
              <a:latin typeface="+mj-lt"/>
            </a:endParaRPr>
          </a:p>
          <a:p>
            <a:pPr algn="just"/>
            <a:r>
              <a:rPr lang="fr-FR" sz="1200" b="1" dirty="0" smtClean="0">
                <a:solidFill>
                  <a:schemeClr val="tx1"/>
                </a:solidFill>
                <a:latin typeface="+mj-lt"/>
              </a:rPr>
              <a:t> </a:t>
            </a:r>
          </a:p>
          <a:p>
            <a:pPr algn="just"/>
            <a:endParaRPr lang="fr-FR" sz="1200" b="1" dirty="0" smtClean="0">
              <a:solidFill>
                <a:schemeClr val="tx1"/>
              </a:solidFill>
              <a:latin typeface="+mj-lt"/>
            </a:endParaRPr>
          </a:p>
          <a:p>
            <a:endParaRPr lang="fr-FR" sz="1600" dirty="0" smtClean="0">
              <a:solidFill>
                <a:schemeClr val="tx1"/>
              </a:solidFill>
              <a:latin typeface="Arial" pitchFamily="34" charset="0"/>
              <a:cs typeface="Arial" pitchFamily="34" charset="0"/>
            </a:endParaRPr>
          </a:p>
        </p:txBody>
      </p:sp>
      <p:sp>
        <p:nvSpPr>
          <p:cNvPr id="4" name="Espace réservé de la date 3"/>
          <p:cNvSpPr>
            <a:spLocks noGrp="1"/>
          </p:cNvSpPr>
          <p:nvPr>
            <p:ph type="dt" sz="half" idx="10"/>
          </p:nvPr>
        </p:nvSpPr>
        <p:spPr/>
        <p:txBody>
          <a:bodyPr/>
          <a:lstStyle/>
          <a:p>
            <a:fld id="{543FF7CE-97EC-4586-B3DF-51FAF4B33A99}" type="datetime4">
              <a:rPr lang="fr-FR" smtClean="0"/>
              <a:pPr/>
              <a:t>22 décembre 2012</a:t>
            </a:fld>
            <a:endParaRPr lang="fr-FR" dirty="0"/>
          </a:p>
        </p:txBody>
      </p:sp>
      <p:sp>
        <p:nvSpPr>
          <p:cNvPr id="5" name="Espace réservé du numéro de diapositive 4"/>
          <p:cNvSpPr>
            <a:spLocks noGrp="1"/>
          </p:cNvSpPr>
          <p:nvPr>
            <p:ph type="sldNum" sz="quarter" idx="11"/>
          </p:nvPr>
        </p:nvSpPr>
        <p:spPr/>
        <p:txBody>
          <a:bodyPr/>
          <a:lstStyle/>
          <a:p>
            <a:r>
              <a:rPr lang="fr-FR" dirty="0" smtClean="0"/>
              <a:t> PAGE </a:t>
            </a:r>
            <a:fld id="{AEFB9B6D-867A-40B8-ACB0-35CC9F272C9C}" type="slidenum">
              <a:rPr lang="fr-FR" smtClean="0"/>
              <a:pPr/>
              <a:t>9</a:t>
            </a:fld>
            <a:endParaRPr lang="fr-FR" dirty="0"/>
          </a:p>
        </p:txBody>
      </p:sp>
      <p:sp>
        <p:nvSpPr>
          <p:cNvPr id="6" name="Espace réservé du pied de page 5"/>
          <p:cNvSpPr>
            <a:spLocks noGrp="1"/>
          </p:cNvSpPr>
          <p:nvPr>
            <p:ph type="ftr" sz="quarter" idx="12"/>
          </p:nvPr>
        </p:nvSpPr>
        <p:spPr/>
        <p:txBody>
          <a:bodyPr/>
          <a:lstStyle/>
          <a:p>
            <a:r>
              <a:rPr lang="fr-FR" dirty="0" smtClean="0"/>
              <a:t>Etienne KLEIN,  Conférence Cyclope, 18 décembre 2012 </a:t>
            </a:r>
            <a:endParaRPr lang="fr-FR" dirty="0"/>
          </a:p>
        </p:txBody>
      </p:sp>
      <p:sp>
        <p:nvSpPr>
          <p:cNvPr id="12289" name="Rectangle 1"/>
          <p:cNvSpPr>
            <a:spLocks noChangeArrowheads="1"/>
          </p:cNvSpPr>
          <p:nvPr/>
        </p:nvSpPr>
        <p:spPr bwMode="auto">
          <a:xfrm>
            <a:off x="827584" y="4567193"/>
            <a:ext cx="784887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mj-lt"/>
              <a:cs typeface="Arial" pitchFamily="34" charset="0"/>
            </a:endParaRPr>
          </a:p>
        </p:txBody>
      </p:sp>
      <p:sp>
        <p:nvSpPr>
          <p:cNvPr id="11" name="Rectangle 10"/>
          <p:cNvSpPr/>
          <p:nvPr/>
        </p:nvSpPr>
        <p:spPr>
          <a:xfrm>
            <a:off x="1403648" y="260648"/>
            <a:ext cx="7128792" cy="400110"/>
          </a:xfrm>
          <a:prstGeom prst="rect">
            <a:avLst/>
          </a:prstGeom>
        </p:spPr>
        <p:txBody>
          <a:bodyPr wrap="square">
            <a:spAutoFit/>
          </a:bodyPr>
          <a:lstStyle/>
          <a:p>
            <a:pPr algn="ctr"/>
            <a:r>
              <a:rPr lang="fr-FR" sz="2000" b="1" dirty="0" smtClean="0">
                <a:solidFill>
                  <a:schemeClr val="bg1"/>
                </a:solidFill>
              </a:rPr>
              <a:t>LA  NOTION  </a:t>
            </a:r>
            <a:r>
              <a:rPr lang="fr-FR" sz="2000" b="1" i="1" dirty="0" smtClean="0">
                <a:solidFill>
                  <a:schemeClr val="bg1"/>
                </a:solidFill>
              </a:rPr>
              <a:t>D’ESCLAVE  ÉNERGÉTIQUE</a:t>
            </a:r>
            <a:endParaRPr lang="fr-FR" sz="2000" b="1" i="1" dirty="0">
              <a:solidFill>
                <a:schemeClr val="bg1"/>
              </a:solidFill>
            </a:endParaRPr>
          </a:p>
        </p:txBody>
      </p:sp>
      <p:pic>
        <p:nvPicPr>
          <p:cNvPr id="7" name="Picture 2" descr="http://img.src.ca/2011/07/20/635x357/110720_t81zw_travailleur-chaleur_sn635.jpg"/>
          <p:cNvPicPr>
            <a:picLocks noChangeAspect="1" noChangeArrowheads="1"/>
          </p:cNvPicPr>
          <p:nvPr/>
        </p:nvPicPr>
        <p:blipFill>
          <a:blip r:embed="rId3" cstate="print"/>
          <a:srcRect/>
          <a:stretch>
            <a:fillRect/>
          </a:stretch>
        </p:blipFill>
        <p:spPr bwMode="auto">
          <a:xfrm>
            <a:off x="3491880" y="1052736"/>
            <a:ext cx="2177384" cy="1224136"/>
          </a:xfrm>
          <a:prstGeom prst="rect">
            <a:avLst/>
          </a:prstGeom>
          <a:noFill/>
        </p:spPr>
      </p:pic>
      <p:pic>
        <p:nvPicPr>
          <p:cNvPr id="8" name="Picture 4" descr="http://us.123rf.com/400wm/400/400/file404/file4041109/file404110900179/10674041-ampoule-le-concept-de-cette-idee.jpg"/>
          <p:cNvPicPr>
            <a:picLocks noChangeAspect="1" noChangeArrowheads="1"/>
          </p:cNvPicPr>
          <p:nvPr/>
        </p:nvPicPr>
        <p:blipFill>
          <a:blip r:embed="rId4" cstate="print"/>
          <a:srcRect/>
          <a:stretch>
            <a:fillRect/>
          </a:stretch>
        </p:blipFill>
        <p:spPr bwMode="auto">
          <a:xfrm>
            <a:off x="7308304" y="3573016"/>
            <a:ext cx="956371" cy="956371"/>
          </a:xfrm>
          <a:prstGeom prst="rect">
            <a:avLst/>
          </a:prstGeom>
          <a:noFill/>
        </p:spPr>
      </p:pic>
      <p:pic>
        <p:nvPicPr>
          <p:cNvPr id="163846" name="Picture 6" descr="http://www.moteurnature.com/zvisu/2012/92/Renault-Zoe-001.jpg"/>
          <p:cNvPicPr>
            <a:picLocks noChangeAspect="1" noChangeArrowheads="1"/>
          </p:cNvPicPr>
          <p:nvPr/>
        </p:nvPicPr>
        <p:blipFill>
          <a:blip r:embed="rId5" cstate="print"/>
          <a:srcRect/>
          <a:stretch>
            <a:fillRect/>
          </a:stretch>
        </p:blipFill>
        <p:spPr bwMode="auto">
          <a:xfrm>
            <a:off x="6948264" y="4581128"/>
            <a:ext cx="1836712" cy="117891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ea powerpoint">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cea powerpoint</Template>
  <TotalTime>4482</TotalTime>
  <Words>2082</Words>
  <Application>Microsoft Office PowerPoint</Application>
  <PresentationFormat>Affichage à l'écran (4:3)</PresentationFormat>
  <Paragraphs>340</Paragraphs>
  <Slides>32</Slides>
  <Notes>32</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32</vt:i4>
      </vt:variant>
    </vt:vector>
  </HeadingPairs>
  <TitlesOfParts>
    <vt:vector size="36" baseType="lpstr">
      <vt:lpstr>cea powerpoint</vt:lpstr>
      <vt:lpstr>Équation</vt:lpstr>
      <vt:lpstr>ClipArt</vt:lpstr>
      <vt:lpstr>Image Photo Editor</vt:lpstr>
      <vt:lpstr>DE QUOI l’ÉNERGIE EST-ELLE LE NOM ?  </vt:lpstr>
      <vt:lpstr>UN CONCEPT FLOU A L’ORIGINE</vt:lpstr>
      <vt:lpstr>UN CONCEPT FLOU A L’ORIGINE</vt:lpstr>
      <vt:lpstr>L’ÉNERGIE : UN CONCEPT longtemps FLOU</vt:lpstr>
      <vt:lpstr>LA PREMIÈRE Occurrence Scientifique  du  terme</vt:lpstr>
      <vt:lpstr>L’Énergie  se  transforme   en  passant  d’une  forme À  une autre</vt:lpstr>
      <vt:lpstr>L’ENERGIE : UN CONCEPT longtemps FLOU</vt:lpstr>
      <vt:lpstr>L’ENERGIE : UN CONCEPT longtemps FLOU</vt:lpstr>
      <vt:lpstr>L’ENERGIE : UN CONCEPT longtemps FLOU</vt:lpstr>
      <vt:lpstr>L’ENERGIE : UN CONCEPT longtemps FLOU</vt:lpstr>
      <vt:lpstr>L’ENERGIE : UN CONCEPT longtemps FLOU</vt:lpstr>
      <vt:lpstr>ÉQUIVALENCE entre invariance des lois physiques  et lois de conservation (1918)</vt:lpstr>
      <vt:lpstr>1930 : le « puzzle » de la radioactivité bêta</vt:lpstr>
      <vt:lpstr>Lettre du 5 décembre 1930</vt:lpstr>
      <vt:lpstr>Télégrammes du 14 juin 1956</vt:lpstr>
      <vt:lpstr>E = mc2, OUI mais encore ?</vt:lpstr>
      <vt:lpstr>2005, l’ANNEE « Miraculeuse »</vt:lpstr>
      <vt:lpstr>LA  VITESSE  DE  LA  LUMIERE  CHANGE  DE  STATUT</vt:lpstr>
      <vt:lpstr>ORDRES  DE  GRANDEUR</vt:lpstr>
      <vt:lpstr>IMPLICATIONS  CONCEPTUELLES</vt:lpstr>
      <vt:lpstr>DE  LA  MASSE  PEUT  SE  TRANSFORMER  EN  ENERGIE…</vt:lpstr>
      <vt:lpstr>… ET  DE  L’ENERGIE  PEUT  SE  TRANSFORMER  EN  MATIERE</vt:lpstr>
      <vt:lpstr>QUAND  UNE  PARTICULE  CROISE  SON  ANTIPARTICULE…</vt:lpstr>
      <vt:lpstr>E2 = m2c4 + p2c2 : des particules de masse nulle peuvent exister </vt:lpstr>
      <vt:lpstr>DE  QUELLE  QUANTITÉ  de  MATIÈRE  FAUT-IL  DISPOSER   POUR  PRODUIRE  1 kWh  (10 tonnes roulant à 100 km/h) ?</vt:lpstr>
      <vt:lpstr>La réponse dépend de l’interaction fondamentale utilisée…  Il n’y a donc pas une réponse, mais quatre.</vt:lpstr>
      <vt:lpstr>La réponse dépend de l’interaction fondamentale utilisée…  Il n’y a donc pas une réponse, mais quatre.</vt:lpstr>
      <vt:lpstr>La réponse dépend de l’interaction fondamentale utilisée…  Il n’y a donc pas une réponse, mais quatre.</vt:lpstr>
      <vt:lpstr>LE  SOLEIL, UN RÉACTUER NUCLÉAIRE  MISÉRABLE.  CE N’EST  PAS SUR LUI QU’il FAUT COPIER…</vt:lpstr>
      <vt:lpstr>Densité  d’énergie  DES  Combustibles</vt:lpstr>
      <vt:lpstr>  LE  MYSTÈre  de  L’énergie « noire »  </vt:lpstr>
      <vt:lpstr>DSM  IRAMIS SPEC</vt:lpstr>
    </vt:vector>
  </TitlesOfParts>
  <Company>cea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ASSISES NATIONALES DE L’ENSEIGNEMENT SUPERIEUR ET DE LA RECHERCHE ET… … LA DSM</dc:title>
  <dc:creator>VGOBILLO</dc:creator>
  <cp:lastModifiedBy>Etienne</cp:lastModifiedBy>
  <cp:revision>192</cp:revision>
  <dcterms:created xsi:type="dcterms:W3CDTF">2012-10-31T13:36:07Z</dcterms:created>
  <dcterms:modified xsi:type="dcterms:W3CDTF">2012-12-22T10:46:39Z</dcterms:modified>
</cp:coreProperties>
</file>